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34"/>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7" r:id="rId3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67" d="100"/>
          <a:sy n="67" d="100"/>
        </p:scale>
        <p:origin x="96"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1"/>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88" y="1"/>
            <a:ext cx="2971800" cy="458788"/>
          </a:xfrm>
          <a:prstGeom prst="rect">
            <a:avLst/>
          </a:prstGeom>
        </p:spPr>
        <p:txBody>
          <a:bodyPr vert="horz" lIns="91440" tIns="45720" rIns="91440" bIns="45720" rtlCol="1"/>
          <a:lstStyle>
            <a:lvl1pPr algn="l">
              <a:defRPr sz="1200"/>
            </a:lvl1pPr>
          </a:lstStyle>
          <a:p>
            <a:fld id="{A42C1E27-FC3C-466B-8474-600B58225F57}" type="datetimeFigureOut">
              <a:rPr lang="ar-IQ" smtClean="0"/>
              <a:t>17/09/1440</a:t>
            </a:fld>
            <a:endParaRPr lang="ar-IQ"/>
          </a:p>
        </p:txBody>
      </p:sp>
      <p:sp>
        <p:nvSpPr>
          <p:cNvPr id="4" name="عنصر نائب للتذييل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0D5CBD51-67A4-4C7B-BCE9-88D4BE20C443}" type="slidenum">
              <a:rPr lang="ar-IQ" smtClean="0"/>
              <a:t>‹#›</a:t>
            </a:fld>
            <a:endParaRPr lang="ar-IQ"/>
          </a:p>
        </p:txBody>
      </p:sp>
    </p:spTree>
    <p:extLst>
      <p:ext uri="{BB962C8B-B14F-4D97-AF65-F5344CB8AC3E}">
        <p14:creationId xmlns:p14="http://schemas.microsoft.com/office/powerpoint/2010/main" val="36145846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130118A-1E96-4771-9A13-87DECE422990}" type="datetimeFigureOut">
              <a:rPr lang="ar-IQ" smtClean="0"/>
              <a:t>17/09/1440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247548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30118A-1E96-4771-9A13-87DECE422990}" type="datetimeFigureOut">
              <a:rPr lang="ar-IQ" smtClean="0"/>
              <a:t>17/09/1440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172043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30118A-1E96-4771-9A13-87DECE422990}" type="datetimeFigureOut">
              <a:rPr lang="ar-IQ" smtClean="0"/>
              <a:t>17/09/1440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210022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130118A-1E96-4771-9A13-87DECE422990}" type="datetimeFigureOut">
              <a:rPr lang="ar-IQ" smtClean="0"/>
              <a:t>17/09/1440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2242881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8130118A-1E96-4771-9A13-87DECE422990}" type="datetimeFigureOut">
              <a:rPr lang="ar-IQ" smtClean="0"/>
              <a:t>17/09/1440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302252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130118A-1E96-4771-9A13-87DECE422990}" type="datetimeFigureOut">
              <a:rPr lang="ar-IQ" smtClean="0"/>
              <a:t>17/09/1440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335106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130118A-1E96-4771-9A13-87DECE422990}" type="datetimeFigureOut">
              <a:rPr lang="ar-IQ" smtClean="0"/>
              <a:t>17/09/1440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2979082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130118A-1E96-4771-9A13-87DECE422990}" type="datetimeFigureOut">
              <a:rPr lang="ar-IQ" smtClean="0"/>
              <a:t>17/09/1440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275256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130118A-1E96-4771-9A13-87DECE422990}" type="datetimeFigureOut">
              <a:rPr lang="ar-IQ" smtClean="0"/>
              <a:t>17/09/1440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15962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8130118A-1E96-4771-9A13-87DECE422990}" type="datetimeFigureOut">
              <a:rPr lang="ar-IQ" smtClean="0"/>
              <a:t>17/09/1440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83832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8130118A-1E96-4771-9A13-87DECE422990}" type="datetimeFigureOut">
              <a:rPr lang="ar-IQ" smtClean="0"/>
              <a:t>17/09/1440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0D14892-6D09-4266-8B73-7C5929F941B6}" type="slidenum">
              <a:rPr lang="ar-IQ" smtClean="0"/>
              <a:t>‹#›</a:t>
            </a:fld>
            <a:endParaRPr lang="ar-IQ"/>
          </a:p>
        </p:txBody>
      </p:sp>
    </p:spTree>
    <p:extLst>
      <p:ext uri="{BB962C8B-B14F-4D97-AF65-F5344CB8AC3E}">
        <p14:creationId xmlns:p14="http://schemas.microsoft.com/office/powerpoint/2010/main" val="1713056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130118A-1E96-4771-9A13-87DECE422990}" type="datetimeFigureOut">
              <a:rPr lang="ar-IQ" smtClean="0"/>
              <a:t>17/09/1440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0D14892-6D09-4266-8B73-7C5929F941B6}" type="slidenum">
              <a:rPr lang="ar-IQ" smtClean="0"/>
              <a:t>‹#›</a:t>
            </a:fld>
            <a:endParaRPr lang="ar-IQ"/>
          </a:p>
        </p:txBody>
      </p:sp>
    </p:spTree>
    <p:extLst>
      <p:ext uri="{BB962C8B-B14F-4D97-AF65-F5344CB8AC3E}">
        <p14:creationId xmlns:p14="http://schemas.microsoft.com/office/powerpoint/2010/main" val="282787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dn.biologydiscussion.com/wp-content/uploads/2016/09/image-96.pn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cdn.biologydiscussion.com/wp-content/uploads/2016/09/image-97.png" TargetMode="External"/><Relationship Id="rId1" Type="http://schemas.openxmlformats.org/officeDocument/2006/relationships/slideLayout" Target="../slideLayouts/slideLayout7.xml"/><Relationship Id="rId6" Type="http://schemas.openxmlformats.org/officeDocument/2006/relationships/hyperlink" Target="http://cdn.biologydiscussion.com/wp-content/uploads/2016/09/image-100.png" TargetMode="External"/><Relationship Id="rId5" Type="http://schemas.openxmlformats.org/officeDocument/2006/relationships/image" Target="../media/image5.png"/><Relationship Id="rId4" Type="http://schemas.openxmlformats.org/officeDocument/2006/relationships/hyperlink" Target="http://cdn.biologydiscussion.com/wp-content/uploads/2016/09/image-98.pn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cdn.biologydiscussion.com/wp-content/uploads/2016/09/image-101.pn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cdn.biologydiscussion.com/wp-content/uploads/2016/09/image-102.png" TargetMode="Externa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hyperlink" Target="http://cdn.biologydiscussion.com/wp-content/uploads/2016/09/image-104.pn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cdn.biologydiscussion.com/wp-content/uploads/2016/09/image-106.pn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cdn.biologydiscussion.com/wp-content/uploads/2016/09/image-108.pn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cdn.biologydiscussion.com/wp-content/uploads/2016/09/image-110.pn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cdn.biologydiscussion.com/wp-content/uploads/2016/09/image-112.pn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cdn.biologydiscussion.com/wp-content/uploads/2016/09/image-115.png"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cdn.biologydiscussion.com/wp-content/uploads/2016/09/image-116.pn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cdn.biologydiscussion.com/wp-content/uploads/2016/09/image-117.png" TargetMode="External"/><Relationship Id="rId1" Type="http://schemas.openxmlformats.org/officeDocument/2006/relationships/slideLayout" Target="../slideLayouts/slideLayout7.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cdn.biologydiscussion.com/wp-content/uploads/2016/09/image-118.png" TargetMode="Externa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hyperlink" Target="http://cdn.biologydiscussion.com/wp-content/uploads/2016/09/image-119.pn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cdn.biologydiscussion.com/wp-content/uploads/2016/09/image-120.png"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cdn.biologydiscussion.com/wp-content/uploads/2016/09/image-121.png"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cdn.biologydiscussion.com/wp-content/uploads/2016/09/image-122.png"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cdn.biologydiscussion.com/wp-content/uploads/2016/09/image-123.png" TargetMode="External"/><Relationship Id="rId1" Type="http://schemas.openxmlformats.org/officeDocument/2006/relationships/slideLayout" Target="../slideLayouts/slideLayout7.xml"/><Relationship Id="rId4" Type="http://schemas.microsoft.com/office/2007/relationships/hdphoto" Target="../media/hdphoto2.wdp"/></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cdn.biologydiscussion.com/wp-content/uploads/2016/09/image-124.pn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cdn.biologydiscussion.com/wp-content/uploads/2016/09/image-125.png" TargetMode="External"/><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hyperlink" Target="http://cdn.biologydiscussion.com/wp-content/uploads/2016/09/image-126.pn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dn.biologydiscussion.com/wp-content/uploads/2016/09/image-94.pn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dn.biologydiscussion.com/wp-content/uploads/2016/09/image-95.pn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4464" y="209837"/>
            <a:ext cx="11400504" cy="882678"/>
          </a:xfrm>
          <a:prstGeom prst="rect">
            <a:avLst/>
          </a:prstGeom>
        </p:spPr>
        <p:txBody>
          <a:bodyPr wrap="square">
            <a:spAutoFit/>
          </a:bodyPr>
          <a:lstStyle/>
          <a:p>
            <a:pPr algn="l" rtl="0" fontAlgn="base">
              <a:lnSpc>
                <a:spcPct val="107000"/>
              </a:lnSpc>
              <a:spcAft>
                <a:spcPts val="0"/>
              </a:spcAft>
            </a:pPr>
            <a:r>
              <a:rPr lang="en-US" sz="2400" kern="1800" dirty="0">
                <a:solidFill>
                  <a:srgbClr val="0008FF"/>
                </a:solidFill>
                <a:latin typeface="Georgia" panose="02040502050405020303" pitchFamily="18" charset="0"/>
                <a:ea typeface="Times New Roman" panose="02020603050405020304" pitchFamily="18" charset="0"/>
                <a:cs typeface="Times New Roman" panose="02020603050405020304" pitchFamily="18" charset="0"/>
              </a:rPr>
              <a:t>Lecture </a:t>
            </a:r>
            <a:r>
              <a:rPr lang="en-US" sz="2400" kern="1800" dirty="0" smtClean="0">
                <a:solidFill>
                  <a:srgbClr val="0008FF"/>
                </a:solidFill>
                <a:latin typeface="Georgia" panose="02040502050405020303" pitchFamily="18" charset="0"/>
                <a:ea typeface="Times New Roman" panose="02020603050405020304" pitchFamily="18" charset="0"/>
                <a:cs typeface="Times New Roman" panose="02020603050405020304" pitchFamily="18" charset="0"/>
              </a:rPr>
              <a:t>(10) </a:t>
            </a:r>
            <a:r>
              <a:rPr lang="en-US" sz="2400" kern="1800" dirty="0">
                <a:solidFill>
                  <a:srgbClr val="0008FF"/>
                </a:solidFill>
                <a:latin typeface="Georgia" panose="02040502050405020303" pitchFamily="18" charset="0"/>
                <a:ea typeface="Times New Roman" panose="02020603050405020304" pitchFamily="18" charset="0"/>
                <a:cs typeface="Times New Roman" panose="02020603050405020304" pitchFamily="18" charset="0"/>
              </a:rPr>
              <a:t>Plant Physiology –By Dr. Manal </a:t>
            </a:r>
            <a:r>
              <a:rPr lang="en-US" sz="2400" kern="1800" dirty="0" err="1">
                <a:solidFill>
                  <a:srgbClr val="0008FF"/>
                </a:solidFill>
                <a:latin typeface="Georgia" panose="02040502050405020303" pitchFamily="18" charset="0"/>
                <a:ea typeface="Times New Roman" panose="02020603050405020304" pitchFamily="18" charset="0"/>
                <a:cs typeface="Times New Roman" panose="02020603050405020304" pitchFamily="18" charset="0"/>
              </a:rPr>
              <a:t>Z.Sabti</a:t>
            </a:r>
            <a:r>
              <a:rPr lang="en-US" sz="2400" kern="1800" dirty="0">
                <a:solidFill>
                  <a:srgbClr val="0008FF"/>
                </a:solidFill>
                <a:latin typeface="Georgia" panose="02040502050405020303" pitchFamily="18" charset="0"/>
                <a:ea typeface="Times New Roman" panose="02020603050405020304" pitchFamily="18" charset="0"/>
                <a:cs typeface="Times New Roman" panose="02020603050405020304" pitchFamily="18" charset="0"/>
              </a:rPr>
              <a:t> AL-</a:t>
            </a:r>
            <a:r>
              <a:rPr lang="en-US" sz="2400" kern="1800" dirty="0" err="1">
                <a:solidFill>
                  <a:srgbClr val="0008FF"/>
                </a:solidFill>
                <a:latin typeface="Georgia" panose="02040502050405020303" pitchFamily="18" charset="0"/>
                <a:ea typeface="Times New Roman" panose="02020603050405020304" pitchFamily="18" charset="0"/>
                <a:cs typeface="Times New Roman" panose="02020603050405020304" pitchFamily="18" charset="0"/>
              </a:rPr>
              <a:t>Mayahyi</a:t>
            </a:r>
            <a:endParaRPr lang="en-US" sz="2400" dirty="0">
              <a:latin typeface="Calibri" panose="020F0502020204030204" pitchFamily="34" charset="0"/>
              <a:ea typeface="Calibri" panose="020F0502020204030204" pitchFamily="34" charset="0"/>
              <a:cs typeface="Arial" panose="020B0604020202020204" pitchFamily="34" charset="0"/>
            </a:endParaRPr>
          </a:p>
          <a:p>
            <a:pPr algn="l" rtl="0" fontAlgn="base">
              <a:lnSpc>
                <a:spcPct val="107000"/>
              </a:lnSpc>
              <a:spcAft>
                <a:spcPts val="0"/>
              </a:spcAft>
            </a:pPr>
            <a:r>
              <a:rPr lang="en-US" sz="2400" kern="1800" dirty="0">
                <a:solidFill>
                  <a:srgbClr val="0008FF"/>
                </a:solidFill>
                <a:latin typeface="Georgia" panose="02040502050405020303"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a:off x="324464" y="1150374"/>
            <a:ext cx="7875639" cy="323165"/>
          </a:xfrm>
          <a:prstGeom prst="rect">
            <a:avLst/>
          </a:prstGeom>
        </p:spPr>
        <p:txBody>
          <a:bodyPr wrap="square">
            <a:spAutoFit/>
          </a:bodyPr>
          <a:lstStyle/>
          <a:p>
            <a:pPr algn="l" rtl="0" fontAlgn="base">
              <a:lnSpc>
                <a:spcPts val="1800"/>
              </a:lnSpc>
              <a:spcAft>
                <a:spcPts val="0"/>
              </a:spcAft>
            </a:pPr>
            <a:r>
              <a:rPr lang="en-US" sz="2400" b="1"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t>Respiration  in the plant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مستطيل 4"/>
          <p:cNvSpPr/>
          <p:nvPr/>
        </p:nvSpPr>
        <p:spPr>
          <a:xfrm>
            <a:off x="324464" y="1899296"/>
            <a:ext cx="6096000" cy="3136243"/>
          </a:xfrm>
          <a:prstGeom prst="rect">
            <a:avLst/>
          </a:prstGeom>
        </p:spPr>
        <p:txBody>
          <a:bodyPr>
            <a:spAutoFit/>
          </a:bodyPr>
          <a:lstStyle/>
          <a:p>
            <a:pPr algn="l" rtl="0" fontAlgn="base">
              <a:lnSpc>
                <a:spcPts val="1800"/>
              </a:lnSpc>
              <a:spcAft>
                <a:spcPts val="0"/>
              </a:spcAft>
            </a:pPr>
            <a:r>
              <a:rPr lang="en-US" sz="2400" b="1"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In this </a:t>
            </a:r>
            <a:r>
              <a:rPr lang="en-US" sz="2400" b="1" kern="1800" dirty="0" smtClean="0">
                <a:latin typeface="Georgia" panose="02040502050405020303" pitchFamily="18" charset="0"/>
                <a:ea typeface="Times New Roman" panose="02020603050405020304" pitchFamily="18" charset="0"/>
                <a:cs typeface="Times New Roman" panose="02020603050405020304" pitchFamily="18" charset="0"/>
              </a:rPr>
              <a:t>Lecture</a:t>
            </a:r>
            <a:r>
              <a:rPr lang="en-US" sz="2400" b="1"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 we will discuss about:- </a:t>
            </a:r>
          </a:p>
          <a:p>
            <a:pPr algn="l" rtl="0" fontAlgn="base">
              <a:lnSpc>
                <a:spcPts val="1800"/>
              </a:lnSpc>
              <a:spcAft>
                <a:spcPts val="0"/>
              </a:spcAft>
            </a:pPr>
            <a:endParaRPr lang="en-US" sz="2400"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endParaRPr>
          </a:p>
          <a:p>
            <a:pPr algn="l" rtl="0" fontAlgn="base">
              <a:lnSpc>
                <a:spcPts val="1800"/>
              </a:lnSpc>
              <a:spcAft>
                <a:spcPts val="0"/>
              </a:spcAft>
            </a:pPr>
            <a:r>
              <a:rPr lang="en-US" sz="2400" b="1"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Contents: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fontAlgn="base">
              <a:lnSpc>
                <a:spcPct val="107000"/>
              </a:lnSpc>
              <a:spcAft>
                <a:spcPts val="0"/>
              </a:spcAft>
              <a:buFont typeface="+mj-lt"/>
              <a:buAutoNum type="arabicPeriod"/>
              <a:tabLst>
                <a:tab pos="457200" algn="l"/>
              </a:tabLst>
            </a:pPr>
            <a:r>
              <a:rPr lang="en-US" sz="24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Meaning of Respiration</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fontAlgn="base">
              <a:lnSpc>
                <a:spcPct val="107000"/>
              </a:lnSpc>
              <a:spcAft>
                <a:spcPts val="0"/>
              </a:spcAft>
              <a:buFont typeface="+mj-lt"/>
              <a:buAutoNum type="arabicPeriod"/>
              <a:tabLst>
                <a:tab pos="457200" algn="l"/>
              </a:tabLst>
            </a:pPr>
            <a:r>
              <a:rPr lang="en-US" sz="24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Respiratory Substrates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fontAlgn="base">
              <a:lnSpc>
                <a:spcPct val="107000"/>
              </a:lnSpc>
              <a:spcAft>
                <a:spcPts val="0"/>
              </a:spcAft>
              <a:buFont typeface="+mj-lt"/>
              <a:buAutoNum type="arabicPeriod"/>
              <a:tabLst>
                <a:tab pos="457200" algn="l"/>
              </a:tabLst>
            </a:pPr>
            <a:r>
              <a:rPr lang="en-US" sz="24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Types of Respiration</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fontAlgn="base">
              <a:lnSpc>
                <a:spcPct val="107000"/>
              </a:lnSpc>
              <a:spcAft>
                <a:spcPts val="0"/>
              </a:spcAft>
              <a:buFont typeface="+mj-lt"/>
              <a:buAutoNum type="arabicPeriod"/>
              <a:tabLst>
                <a:tab pos="457200" algn="l"/>
              </a:tabLst>
            </a:pPr>
            <a:r>
              <a:rPr lang="en-US" sz="24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Mechanism of Respiration</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fontAlgn="base">
              <a:lnSpc>
                <a:spcPct val="107000"/>
              </a:lnSpc>
              <a:spcAft>
                <a:spcPts val="0"/>
              </a:spcAft>
              <a:buFont typeface="+mj-lt"/>
              <a:buAutoNum type="arabicPeriod"/>
              <a:tabLst>
                <a:tab pos="457200" algn="l"/>
              </a:tabLst>
            </a:pPr>
            <a:r>
              <a:rPr lang="en-US" sz="24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Oxidative Decarboxylation Pyruvic Acid</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fontAlgn="base">
              <a:lnSpc>
                <a:spcPct val="107000"/>
              </a:lnSpc>
              <a:spcAft>
                <a:spcPts val="0"/>
              </a:spcAft>
              <a:buFont typeface="+mj-lt"/>
              <a:buAutoNum type="arabicPeriod"/>
              <a:tabLst>
                <a:tab pos="457200" algn="l"/>
              </a:tabLst>
            </a:pPr>
            <a:r>
              <a:rPr lang="en-US" sz="24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Krebs Cycle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7162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2953" y="1032387"/>
            <a:ext cx="11017046" cy="4324261"/>
          </a:xfrm>
          <a:prstGeom prst="rect">
            <a:avLst/>
          </a:prstGeom>
        </p:spPr>
        <p:txBody>
          <a:bodyPr wrap="square">
            <a:spAutoFit/>
          </a:bodyPr>
          <a:lstStyle/>
          <a:p>
            <a:pPr algn="l" rtl="0" fontAlgn="base">
              <a:lnSpc>
                <a:spcPct val="150000"/>
              </a:lnSpc>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Glycolysis is the first stage in the breakdown of glucose and is common to all organisms</a:t>
            </a:r>
            <a:r>
              <a:rPr lang="en-US" sz="20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p>
          <a:p>
            <a:pPr algn="l" rtl="0" fontAlgn="base">
              <a:lnSpc>
                <a:spcPct val="150000"/>
              </a:lnSpc>
              <a:spcAft>
                <a:spcPts val="1440"/>
              </a:spcAft>
            </a:pPr>
            <a:r>
              <a:rPr lang="en-US" sz="20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This means, glycolysis is common to both aerobic and anaerobic modes of respiration. In anaerobic organisms, this is only process in respiration. Glycolysis occurs in cytoplasm of cells. During this process, glucose undergoes partial oxidation to form two molecules of pyruvic acid.</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In plants, glucose is derived from sucrose, which is the end product of photosynthetic carbon reactions (also known as dark reactions) or from storage carbohydrates.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Sucrose is converted into glucose and fructose by the enzyme </a:t>
            </a:r>
            <a:r>
              <a:rPr lang="en-US" sz="20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invertase</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Now, these two monosaccharides (i.e., glucose and fructose) enter glycolysis or EMP pathway.</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31566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1" y="560225"/>
            <a:ext cx="10987548" cy="4190891"/>
          </a:xfrm>
          <a:prstGeom prst="rect">
            <a:avLst/>
          </a:prstGeom>
        </p:spPr>
        <p:txBody>
          <a:bodyPr wrap="square">
            <a:spAutoFit/>
          </a:bodyPr>
          <a:lstStyle/>
          <a:p>
            <a:pPr algn="l" rtl="0" fontAlgn="base">
              <a:lnSpc>
                <a:spcPct val="1500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main steps of glycolytic pathway are as follows:</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Glycolysis is carried out in following different steps:</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 Phosphorylation of Sugar (i.e., First Phosphorylation):</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Glucose and fructose are phosphorylated to give </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rise to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glucose-6-phosphate and fructose-6-phosphate, respectively, by the activity of enzyme </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hexokinase,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in presence of ATR The phosphorylated form of glucose then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isomerises</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to produce fructose-6-phosphate. Isomerisation takes place with the help of enzyme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phosphohexose</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isomerase.</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Further steps of metabolism of glucose and fructose are quite similar</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0"/>
              </a:spcAft>
            </a:pPr>
            <a:r>
              <a:rPr lang="en-US" b="1"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96.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57201" y="4911212"/>
            <a:ext cx="11238270" cy="1725563"/>
          </a:xfrm>
          <a:prstGeom prst="rect">
            <a:avLst/>
          </a:prstGeom>
          <a:noFill/>
          <a:ln>
            <a:noFill/>
          </a:ln>
        </p:spPr>
      </p:pic>
    </p:spTree>
    <p:extLst>
      <p:ext uri="{BB962C8B-B14F-4D97-AF65-F5344CB8AC3E}">
        <p14:creationId xmlns:p14="http://schemas.microsoft.com/office/powerpoint/2010/main" val="91598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73510" y="180540"/>
            <a:ext cx="11139948" cy="923330"/>
          </a:xfrm>
          <a:prstGeom prst="rect">
            <a:avLst/>
          </a:prstGeom>
        </p:spPr>
        <p:txBody>
          <a:bodyPr wrap="square">
            <a:spAutoFit/>
          </a:bodyPr>
          <a:lstStyle/>
          <a:p>
            <a:pPr algn="l" rtl="0" fontAlgn="base">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b. Phosphorylation of Fructose-6-Phosphate (i.e., Second Phosphorylation):</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Now, fructose-6-phosphate is phosphorylated and fructose-1, 6-bisphosphate produced by the action of enzyme phosphofructokinase in presence of ATP.</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97.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73510" y="1106130"/>
            <a:ext cx="10210800" cy="766915"/>
          </a:xfrm>
          <a:prstGeom prst="rect">
            <a:avLst/>
          </a:prstGeom>
          <a:noFill/>
          <a:ln>
            <a:noFill/>
          </a:ln>
        </p:spPr>
      </p:pic>
      <p:sp>
        <p:nvSpPr>
          <p:cNvPr id="4" name="مستطيل 3"/>
          <p:cNvSpPr/>
          <p:nvPr/>
        </p:nvSpPr>
        <p:spPr>
          <a:xfrm>
            <a:off x="673510" y="2215818"/>
            <a:ext cx="10943303" cy="923330"/>
          </a:xfrm>
          <a:prstGeom prst="rect">
            <a:avLst/>
          </a:prstGeom>
        </p:spPr>
        <p:txBody>
          <a:bodyPr wrap="square">
            <a:spAutoFit/>
          </a:bodyPr>
          <a:lstStyle/>
          <a:p>
            <a:pPr algn="l" rtl="0" fontAlgn="base">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 Splitting:</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Now, fructose- 1, 6-bisphosphate splits into two molecules of triose phosphate, i.e., 3-phosphoglyceraldehyde (PGAL) and dihydroxyacetone phosphate ( Di HAP ), which are interconvertible.</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صورة 4" descr="http://cdn.biologydiscussion.com/wp-content/uploads/2016/09/image_thumb-98.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30162" y="3232482"/>
            <a:ext cx="10697496" cy="834514"/>
          </a:xfrm>
          <a:prstGeom prst="rect">
            <a:avLst/>
          </a:prstGeom>
          <a:noFill/>
          <a:ln>
            <a:noFill/>
          </a:ln>
        </p:spPr>
      </p:pic>
      <p:sp>
        <p:nvSpPr>
          <p:cNvPr id="6" name="مستطيل 5"/>
          <p:cNvSpPr/>
          <p:nvPr/>
        </p:nvSpPr>
        <p:spPr>
          <a:xfrm rot="10800000" flipV="1">
            <a:off x="673510" y="4183083"/>
            <a:ext cx="10800734" cy="1200329"/>
          </a:xfrm>
          <a:prstGeom prst="rect">
            <a:avLst/>
          </a:prstGeom>
        </p:spPr>
        <p:txBody>
          <a:bodyPr wrap="square">
            <a:spAutoFit/>
          </a:bodyPr>
          <a:lstStyle/>
          <a:p>
            <a:pPr algn="l" rtl="0" fontAlgn="base">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d. Oxidative Dehydrogenation:</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After formation of 3-phosphoglycerldehyde (PGAL), the glycolytic pathway enters the energy conserving phase. Here, it is oxidized to a carboxylic acid, i.e., 1,3-bisphosphoglycerate, and NAD is reduced to NADH.</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صورة 6" descr="http://cdn.biologydiscussion.com/wp-content/uploads/2016/09/image_thumb-100.png">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673510" y="5383413"/>
            <a:ext cx="11139948" cy="1205317"/>
          </a:xfrm>
          <a:prstGeom prst="rect">
            <a:avLst/>
          </a:prstGeom>
          <a:noFill/>
          <a:ln>
            <a:noFill/>
          </a:ln>
        </p:spPr>
      </p:pic>
    </p:spTree>
    <p:extLst>
      <p:ext uri="{BB962C8B-B14F-4D97-AF65-F5344CB8AC3E}">
        <p14:creationId xmlns:p14="http://schemas.microsoft.com/office/powerpoint/2010/main" val="1633221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5470" y="419085"/>
            <a:ext cx="11400503" cy="1525097"/>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e. Formation of ATP:</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In next step of glycolysis, 3-phosphoglycerate is formed from 1, 3-bisphosphoglycerate by enzymatic activity of phosphoglycerate kinase, and ATP is generated during this process. Direct synthesis of ATP from intermediate metabolites is called substrate level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phosphorylsation</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101.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039759" y="2236859"/>
            <a:ext cx="8996516" cy="939742"/>
          </a:xfrm>
          <a:prstGeom prst="rect">
            <a:avLst/>
          </a:prstGeom>
          <a:noFill/>
          <a:ln>
            <a:noFill/>
          </a:ln>
        </p:spPr>
      </p:pic>
      <p:sp>
        <p:nvSpPr>
          <p:cNvPr id="4" name="مستطيل 3"/>
          <p:cNvSpPr/>
          <p:nvPr/>
        </p:nvSpPr>
        <p:spPr>
          <a:xfrm>
            <a:off x="265470" y="3469279"/>
            <a:ext cx="11223521" cy="1294265"/>
          </a:xfrm>
          <a:prstGeom prst="rect">
            <a:avLst/>
          </a:prstGeom>
        </p:spPr>
        <p:txBody>
          <a:bodyPr wrap="square">
            <a:spAutoFit/>
          </a:bodyPr>
          <a:lstStyle/>
          <a:p>
            <a:pPr algn="l" rtl="0" fontAlgn="base">
              <a:lnSpc>
                <a:spcPct val="1500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This type of formation of ATP, where a phosphate group is directly </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transferred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from a substrate to ADP to form ATP, is different from the ATP produced by ATP synthesis </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during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oxidative phosphorylation in mitochondria or in chloroplasts (During photophosphorylation in photosynthesis).</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1886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4465" y="105224"/>
            <a:ext cx="1095805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2000" b="1" i="0" u="none" strike="noStrike" cap="none" normalizeH="0" baseline="0" dirty="0" smtClean="0">
                <a:ln>
                  <a:noFill/>
                </a:ln>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f.</a:t>
            </a:r>
            <a:r>
              <a:rPr kumimoji="0" lang="en-US" altLang="ar-IQ" sz="2000" b="1" i="0" u="none" strike="noStrike" cap="none" normalizeH="0" baseline="0" dirty="0" smtClean="0">
                <a:ln>
                  <a:noFill/>
                </a:ln>
                <a:solidFill>
                  <a:srgbClr val="424142"/>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ar-IQ" sz="2000" b="1" i="0" u="none" strike="noStrike" cap="none" normalizeH="0" baseline="0" dirty="0" smtClean="0">
                <a:ln>
                  <a:noFill/>
                </a:ln>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Isomerisation:</a:t>
            </a:r>
            <a:endParaRPr kumimoji="0" lang="en-US" altLang="ar-IQ"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2000" b="0" i="0" u="none" strike="noStrike" cap="none" normalizeH="0" baseline="0" dirty="0" smtClean="0">
                <a:ln>
                  <a:noFill/>
                </a:ln>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In next step 3-phosphoglycerate converts into its isomer 2-phosphoglycerate by catalytic activity of enzyme </a:t>
            </a:r>
            <a:r>
              <a:rPr kumimoji="0" lang="en-US" altLang="ar-IQ" sz="2000" b="0" i="0" u="none" strike="noStrike" cap="none" normalizeH="0" baseline="0" dirty="0" err="1" smtClean="0">
                <a:ln>
                  <a:noFill/>
                </a:ln>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phosphoglyceromutase</a:t>
            </a:r>
            <a:r>
              <a:rPr kumimoji="0" lang="en-US" altLang="ar-IQ" sz="2000" b="0" i="0" u="none" strike="noStrike" cap="none" normalizeH="0" baseline="0" dirty="0" smtClean="0">
                <a:ln>
                  <a:noFill/>
                </a:ln>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a:t>
            </a:r>
            <a:endParaRPr kumimoji="0" lang="en-US" altLang="ar-IQ"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2000" b="0" i="0" u="none" strike="noStrike" cap="none" normalizeH="0" baseline="0" dirty="0" smtClean="0">
              <a:ln>
                <a:noFill/>
              </a:ln>
              <a:solidFill>
                <a:schemeClr val="tx1"/>
              </a:solidFill>
              <a:effectLst/>
              <a:latin typeface="Arial" panose="020B0604020202020204" pitchFamily="34" charset="0"/>
            </a:endParaRPr>
          </a:p>
        </p:txBody>
      </p:sp>
      <p:pic>
        <p:nvPicPr>
          <p:cNvPr id="4097" name="صورة 21" descr="http://cdn.biologydiscussion.com/wp-content/uploads/2016/09/image_thumb-102.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465" y="1270854"/>
            <a:ext cx="10250129" cy="101956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hlinkClick r:id="rId2"/>
          </p:cNvPr>
          <p:cNvSpPr>
            <a:spLocks noChangeArrowheads="1"/>
          </p:cNvSpPr>
          <p:nvPr/>
        </p:nvSpPr>
        <p:spPr bwMode="auto">
          <a:xfrm>
            <a:off x="0" y="45720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1500" b="0" i="0" u="none" strike="noStrike" cap="none" normalizeH="0" baseline="0" smtClean="0">
                <a:ln>
                  <a:noFill/>
                </a:ln>
                <a:solidFill>
                  <a:srgbClr val="424142"/>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ar-IQ" sz="1800" b="0" i="0" u="none" strike="noStrike" cap="none" normalizeH="0" baseline="0" smtClean="0">
              <a:ln>
                <a:noFill/>
              </a:ln>
              <a:solidFill>
                <a:schemeClr val="tx1"/>
              </a:solidFill>
              <a:effectLst/>
              <a:latin typeface="Arial" panose="020B0604020202020204" pitchFamily="34" charset="0"/>
            </a:endParaRPr>
          </a:p>
        </p:txBody>
      </p:sp>
      <p:sp>
        <p:nvSpPr>
          <p:cNvPr id="4" name="مستطيل 3"/>
          <p:cNvSpPr/>
          <p:nvPr/>
        </p:nvSpPr>
        <p:spPr>
          <a:xfrm>
            <a:off x="545690" y="2921169"/>
            <a:ext cx="10736828" cy="923330"/>
          </a:xfrm>
          <a:prstGeom prst="rect">
            <a:avLst/>
          </a:prstGeom>
        </p:spPr>
        <p:txBody>
          <a:bodyPr wrap="square">
            <a:spAutoFit/>
          </a:bodyPr>
          <a:lstStyle/>
          <a:p>
            <a:pPr algn="l" rtl="0" fontAlgn="base">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g.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In </a:t>
            </a:r>
            <a:r>
              <a:rPr lang="en-US" dirty="0" err="1"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subseq</a:t>
            </a:r>
            <a:r>
              <a:rPr lang="en-US" b="1"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Dehydration:</a:t>
            </a:r>
            <a:r>
              <a:rPr lang="en-US" dirty="0" err="1"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uent</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step 2-phosphoglycerate converts into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phosphoenol</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pyruvate (PEP) in the presence of enzyme pyruvate kinase and liberates ATP.</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صورة 5" descr="http://cdn.biologydiscussion.com/wp-content/uploads/2016/09/image_thumb-104.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032387" y="4184732"/>
            <a:ext cx="9409471" cy="1626133"/>
          </a:xfrm>
          <a:prstGeom prst="rect">
            <a:avLst/>
          </a:prstGeom>
          <a:noFill/>
          <a:ln>
            <a:noFill/>
          </a:ln>
        </p:spPr>
      </p:pic>
    </p:spTree>
    <p:extLst>
      <p:ext uri="{BB962C8B-B14F-4D97-AF65-F5344CB8AC3E}">
        <p14:creationId xmlns:p14="http://schemas.microsoft.com/office/powerpoint/2010/main" val="422753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5471" y="394836"/>
            <a:ext cx="11651226" cy="6160661"/>
          </a:xfrm>
          <a:prstGeom prst="rect">
            <a:avLst/>
          </a:prstGeom>
        </p:spPr>
        <p:txBody>
          <a:bodyPr wrap="square">
            <a:spAutoFit/>
          </a:bodyPr>
          <a:lstStyle/>
          <a:p>
            <a:pPr algn="l" rtl="0" fontAlgn="base">
              <a:spcAft>
                <a:spcPts val="0"/>
              </a:spcAft>
            </a:pPr>
            <a:r>
              <a:rPr lang="en-US" sz="2400"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h. Generation and </a:t>
            </a:r>
            <a:r>
              <a:rPr lang="en-US" sz="2400" b="1"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Utilization </a:t>
            </a:r>
            <a:r>
              <a:rPr lang="en-US" sz="2400"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of ATP during Glycolysis: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z="2400"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During glycolytic pathway, the molecules of ATP are produced as follows: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Direct transfer of phosphate to ATP.</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(ii) Oxidation of NADH produced during glycolytic pathway to NAD</a:t>
            </a:r>
            <a:r>
              <a:rPr lang="en-US" sz="2400" baseline="30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z="2400" b="1"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a:t>
            </a:r>
            <a:r>
              <a:rPr lang="en-US" sz="2400"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In the end of glycolysis net gain of ATP:</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During glycolysis two triose phosphate molecules are formed from one glucose molecule, and 4 ATP molecules are produced.</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(ii) Out of 4 ATP molecules, 2 ATP molecules are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utilised</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in first few steps in converting glucose to fructose-1, 6 bisphosphate.</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(iii) Moreover, three ATP molecules are produced from oxidation of each of two molecules of NADH produced during catabolism of glucose.</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(iv) In all, a net gain of 8 molecules occurs during process of glycolysis.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(v) However, in anaerobic respiration, NADH + H^ is not converted to ATP, and therefore, only 2 ATP molecules are produced.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070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53962" y="272294"/>
            <a:ext cx="11400503" cy="2667397"/>
          </a:xfrm>
          <a:prstGeom prst="rect">
            <a:avLst/>
          </a:prstGeom>
        </p:spPr>
        <p:txBody>
          <a:bodyPr wrap="square">
            <a:spAutoFit/>
          </a:bodyPr>
          <a:lstStyle/>
          <a:p>
            <a:pPr algn="l" rtl="0" fontAlgn="base">
              <a:spcAft>
                <a:spcPts val="0"/>
              </a:spcAft>
            </a:pPr>
            <a:r>
              <a:rPr lang="en-US" b="1"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t>5. Oxidative Decarboxylation Pyruvic Acid:</a:t>
            </a:r>
            <a:endParaRPr lang="en-US" sz="120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(Aerobic Oxidation of Pyruvic Acid)</a:t>
            </a:r>
            <a:endParaRPr lang="en-US" sz="120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Now, pyruvic acid generated in cytoplasm through glycolysis is transferred to mitochondria. This is initiation of second phase of respiration. As soon as, pyruvic acid enters the mitochondria, one of the three carbon atoms of pyruvic acid is oxidised to carbon dioxide in a reaction called oxidative decarboxylation.</a:t>
            </a:r>
            <a:endParaRPr lang="en-US" sz="120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Here, pyruvate is first decarboxylated, and thereafter oxidised by enzyme pyruvate dehydrogenase. This enzyme is made up of a decarboxylase, lipoic acid, TPP, transacetylase and Mg</a:t>
            </a:r>
            <a:r>
              <a:rPr lang="en-US" sz="1400" baseline="3000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120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Acetyl Co-A acts as substrate entrant for Krebs cycle.</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مستطيل 4"/>
          <p:cNvSpPr/>
          <p:nvPr/>
        </p:nvSpPr>
        <p:spPr>
          <a:xfrm>
            <a:off x="501446" y="2939692"/>
            <a:ext cx="7258632" cy="323165"/>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equation is as follows:</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صورة 6" descr="http://cdn.biologydiscussion.com/wp-content/uploads/2016/09/image_thumb-106.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01446" y="3483384"/>
            <a:ext cx="9645444" cy="1103363"/>
          </a:xfrm>
          <a:prstGeom prst="rect">
            <a:avLst/>
          </a:prstGeom>
          <a:noFill/>
          <a:ln>
            <a:noFill/>
          </a:ln>
        </p:spPr>
      </p:pic>
      <p:sp>
        <p:nvSpPr>
          <p:cNvPr id="6" name="مستطيل 5"/>
          <p:cNvSpPr/>
          <p:nvPr/>
        </p:nvSpPr>
        <p:spPr>
          <a:xfrm>
            <a:off x="501445" y="4767092"/>
            <a:ext cx="10205883" cy="344582"/>
          </a:xfrm>
          <a:prstGeom prst="rect">
            <a:avLst/>
          </a:prstGeom>
        </p:spPr>
        <p:txBody>
          <a:bodyPr wrap="square">
            <a:spAutoFit/>
          </a:bodyPr>
          <a:lstStyle/>
          <a:p>
            <a:pPr algn="l" rtl="0" fontAlgn="base">
              <a:lnSpc>
                <a:spcPts val="1800"/>
              </a:lnSpc>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Acetyl Co-A can enter into mitochondria while pyruvate acid cannot.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6880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Main Steps of Glycolysis or EMP Pathway">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57214" y="0"/>
            <a:ext cx="9944100" cy="7100392"/>
          </a:xfrm>
          <a:prstGeom prst="rect">
            <a:avLst/>
          </a:prstGeom>
          <a:noFill/>
          <a:ln>
            <a:noFill/>
          </a:ln>
        </p:spPr>
      </p:pic>
    </p:spTree>
    <p:extLst>
      <p:ext uri="{BB962C8B-B14F-4D97-AF65-F5344CB8AC3E}">
        <p14:creationId xmlns:p14="http://schemas.microsoft.com/office/powerpoint/2010/main" val="2114092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0220" y="183187"/>
            <a:ext cx="10736826" cy="3041858"/>
          </a:xfrm>
          <a:prstGeom prst="rect">
            <a:avLst/>
          </a:prstGeom>
        </p:spPr>
        <p:txBody>
          <a:bodyPr wrap="square">
            <a:spAutoFit/>
          </a:bodyPr>
          <a:lstStyle/>
          <a:p>
            <a:pPr algn="l" rtl="0" fontAlgn="base">
              <a:lnSpc>
                <a:spcPts val="1800"/>
              </a:lnSpc>
              <a:spcAft>
                <a:spcPts val="0"/>
              </a:spcAft>
            </a:pPr>
            <a:r>
              <a:rPr lang="en-US" b="1"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6. Krebs Cycle:</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Sir Hans Adolf Krebs, discovered role of pyruvate in conversion of glucose hydrogens into fumarate. He discovered, in 1937, tricarboxylic acid cycle (i.e., TCA cycle), also known as Citric acid cycle or Krebs cycle. Citric acid cycle occurs in matrix of mitochondria. This cycle involves two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decarboxylations</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and four dehydrogenations.</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Various steps of these reactions are as follows:</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starting point of Krebs cycle is entrance of acetyl Co-A into a reaction to form citric acid. Krebs elucidated this cycle, and explained how pyruvate is broken down to CO</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and H</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O. For this pioneer work Krebs was awarded Nobel Prize in 1953.</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In the first reaction of Krebs cycle, one molecule of acetyl Co-A combines with 4-carbon </a:t>
            </a:r>
            <a:r>
              <a:rPr lang="en-US" dirty="0" err="1"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oxaloacetic</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acid (OAA); with the result 6-carbon citric acid is produced, and Co-A is released. This reaction is </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catalysed by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enzyme citrate synthase.</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110.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12955" y="3554361"/>
            <a:ext cx="10279625" cy="1489587"/>
          </a:xfrm>
          <a:prstGeom prst="rect">
            <a:avLst/>
          </a:prstGeom>
          <a:noFill/>
          <a:ln>
            <a:noFill/>
          </a:ln>
        </p:spPr>
      </p:pic>
    </p:spTree>
    <p:extLst>
      <p:ext uri="{BB962C8B-B14F-4D97-AF65-F5344CB8AC3E}">
        <p14:creationId xmlns:p14="http://schemas.microsoft.com/office/powerpoint/2010/main" val="2916174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1447" y="221226"/>
            <a:ext cx="9748683" cy="323165"/>
          </a:xfrm>
          <a:prstGeom prst="rect">
            <a:avLst/>
          </a:prstGeom>
        </p:spPr>
        <p:txBody>
          <a:bodyPr wrap="square">
            <a:spAutoFit/>
          </a:bodyPr>
          <a:lstStyle/>
          <a:p>
            <a:pPr algn="l" rtl="0" fontAlgn="base">
              <a:lnSpc>
                <a:spcPts val="18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Now, citrate (citric acid) is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isomerised</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to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isocitrate</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isocitric</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acid).</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112.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01447" y="737420"/>
            <a:ext cx="9748683" cy="1538288"/>
          </a:xfrm>
          <a:prstGeom prst="rect">
            <a:avLst/>
          </a:prstGeom>
          <a:noFill/>
          <a:ln>
            <a:noFill/>
          </a:ln>
        </p:spPr>
      </p:pic>
      <p:sp>
        <p:nvSpPr>
          <p:cNvPr id="4" name="مستطيل 3"/>
          <p:cNvSpPr/>
          <p:nvPr/>
        </p:nvSpPr>
        <p:spPr>
          <a:xfrm>
            <a:off x="501447" y="2275708"/>
            <a:ext cx="9837174" cy="1140953"/>
          </a:xfrm>
          <a:prstGeom prst="rect">
            <a:avLst/>
          </a:prstGeom>
        </p:spPr>
        <p:txBody>
          <a:bodyPr wrap="square">
            <a:spAutoFit/>
          </a:bodyPr>
          <a:lstStyle/>
          <a:p>
            <a:pPr algn="l" rtl="0" fontAlgn="base">
              <a:lnSpc>
                <a:spcPct val="150000"/>
              </a:lnSpc>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Cis-</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aconitic</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acid is converted into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isocitric</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acid with the addition of water in the presence of iron containing enzyme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aconitase</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307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22671" y="1120878"/>
            <a:ext cx="8583561" cy="4057521"/>
          </a:xfrm>
          <a:prstGeom prst="rect">
            <a:avLst/>
          </a:prstGeom>
        </p:spPr>
        <p:txBody>
          <a:bodyPr wrap="square">
            <a:spAutoFit/>
          </a:bodyPr>
          <a:lstStyle/>
          <a:p>
            <a:pPr marL="742950" indent="-742950" algn="l" rtl="0" fontAlgn="base">
              <a:lnSpc>
                <a:spcPts val="1800"/>
              </a:lnSpc>
              <a:spcAft>
                <a:spcPts val="0"/>
              </a:spcAft>
              <a:buAutoNum type="arabicPeriod"/>
            </a:pPr>
            <a:r>
              <a:rPr lang="en-US" sz="3600" b="1"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Meaning of Respiration:</a:t>
            </a:r>
          </a:p>
          <a:p>
            <a:pPr marL="742950" indent="-742950" algn="l" rtl="0" fontAlgn="base">
              <a:lnSpc>
                <a:spcPts val="1800"/>
              </a:lnSpc>
              <a:spcAft>
                <a:spcPts val="0"/>
              </a:spcAft>
              <a:buAutoNum type="arabicPeriod"/>
            </a:pP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 rtl="0" fontAlgn="base">
              <a:spcAft>
                <a:spcPts val="1440"/>
              </a:spcAft>
            </a:pPr>
            <a:r>
              <a:rPr lang="en-US" sz="2400" dirty="0" smtClean="0">
                <a:solidFill>
                  <a:srgbClr val="424142"/>
                </a:solidFill>
                <a:effectLst/>
                <a:latin typeface="Georgia" panose="02040502050405020303" pitchFamily="18" charset="0"/>
                <a:ea typeface="Times New Roman" panose="02020603050405020304" pitchFamily="18" charset="0"/>
                <a:cs typeface="+mj-cs"/>
              </a:rPr>
              <a:t>          We know that during photosynthesis, light energy is converted into chemical energy, and is stored in carbohydrate molecules, such as glucose and starch. Organisms make use of such energy for their activities by </a:t>
            </a:r>
            <a:r>
              <a:rPr lang="en-US" sz="2400" dirty="0" err="1" smtClean="0">
                <a:solidFill>
                  <a:srgbClr val="424142"/>
                </a:solidFill>
                <a:effectLst/>
                <a:latin typeface="Georgia" panose="02040502050405020303" pitchFamily="18" charset="0"/>
                <a:ea typeface="Times New Roman" panose="02020603050405020304" pitchFamily="18" charset="0"/>
                <a:cs typeface="+mj-cs"/>
              </a:rPr>
              <a:t>oxidising</a:t>
            </a:r>
            <a:r>
              <a:rPr lang="en-US" sz="2400" dirty="0" smtClean="0">
                <a:solidFill>
                  <a:srgbClr val="424142"/>
                </a:solidFill>
                <a:effectLst/>
                <a:latin typeface="Georgia" panose="02040502050405020303" pitchFamily="18" charset="0"/>
                <a:ea typeface="Times New Roman" panose="02020603050405020304" pitchFamily="18" charset="0"/>
                <a:cs typeface="+mj-cs"/>
              </a:rPr>
              <a:t> these high energy food molecules into simple low energy molecules, i.e., carbon dioxide and water.</a:t>
            </a:r>
            <a:endParaRPr lang="en-US" sz="2400" dirty="0" smtClean="0">
              <a:effectLst/>
              <a:latin typeface="Calibri" panose="020F0502020204030204" pitchFamily="34" charset="0"/>
              <a:ea typeface="Calibri" panose="020F0502020204030204" pitchFamily="34" charset="0"/>
              <a:cs typeface="+mj-cs"/>
            </a:endParaRPr>
          </a:p>
          <a:p>
            <a:pPr algn="just" rtl="0" fontAlgn="base">
              <a:spcAft>
                <a:spcPts val="1440"/>
              </a:spcAft>
            </a:pPr>
            <a:r>
              <a:rPr lang="en-US" sz="2400" dirty="0" smtClean="0">
                <a:solidFill>
                  <a:srgbClr val="424142"/>
                </a:solidFill>
                <a:effectLst/>
                <a:latin typeface="Georgia" panose="02040502050405020303" pitchFamily="18" charset="0"/>
                <a:ea typeface="Times New Roman" panose="02020603050405020304" pitchFamily="18" charset="0"/>
                <a:cs typeface="+mj-cs"/>
              </a:rPr>
              <a:t>The reactions involved in process of oxidation are known as respiration. The compounds that are </a:t>
            </a:r>
            <a:r>
              <a:rPr lang="en-US" sz="2400" dirty="0" err="1" smtClean="0">
                <a:solidFill>
                  <a:srgbClr val="424142"/>
                </a:solidFill>
                <a:effectLst/>
                <a:latin typeface="Georgia" panose="02040502050405020303" pitchFamily="18" charset="0"/>
                <a:ea typeface="Times New Roman" panose="02020603050405020304" pitchFamily="18" charset="0"/>
                <a:cs typeface="+mj-cs"/>
              </a:rPr>
              <a:t>oxidised</a:t>
            </a:r>
            <a:r>
              <a:rPr lang="en-US" sz="2400" dirty="0" smtClean="0">
                <a:solidFill>
                  <a:srgbClr val="424142"/>
                </a:solidFill>
                <a:effectLst/>
                <a:latin typeface="Georgia" panose="02040502050405020303" pitchFamily="18" charset="0"/>
                <a:ea typeface="Times New Roman" panose="02020603050405020304" pitchFamily="18" charset="0"/>
                <a:cs typeface="+mj-cs"/>
              </a:rPr>
              <a:t> during process of respiration are called respiratory substrates.</a:t>
            </a:r>
            <a:endParaRPr lang="en-US" sz="2400" dirty="0">
              <a:effectLst/>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677243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cdn.biologydiscussion.com/wp-content/uploads/2016/09/image_thumb-11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71949" y="501445"/>
            <a:ext cx="11017046" cy="5899355"/>
          </a:xfrm>
          <a:prstGeom prst="rect">
            <a:avLst/>
          </a:prstGeom>
          <a:noFill/>
          <a:ln>
            <a:noFill/>
          </a:ln>
        </p:spPr>
      </p:pic>
    </p:spTree>
    <p:extLst>
      <p:ext uri="{BB962C8B-B14F-4D97-AF65-F5344CB8AC3E}">
        <p14:creationId xmlns:p14="http://schemas.microsoft.com/office/powerpoint/2010/main" val="4155505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304962"/>
            <a:ext cx="11518490" cy="2487861"/>
          </a:xfrm>
          <a:prstGeom prst="rect">
            <a:avLst/>
          </a:prstGeom>
        </p:spPr>
        <p:txBody>
          <a:bodyPr wrap="square">
            <a:spAutoFit/>
          </a:bodyPr>
          <a:lstStyle/>
          <a:p>
            <a:pPr algn="l" rtl="0" fontAlgn="base">
              <a:spcAft>
                <a:spcPts val="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During citric acid cycle (Krebs cycle) 3 molecules of NAD</a:t>
            </a:r>
            <a:r>
              <a:rPr lang="en-US" sz="2400" baseline="30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and one molecule of FAD (Flavin Adenine Dinucleotide) are reduced to produce NADH and FADH</a:t>
            </a:r>
            <a:r>
              <a:rPr lang="en-US" sz="2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respectively.</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During citric acid cycle NADH and FADH, are produced. Now, they are linked with electron transport system (ETS) and produce ATP by oxidative phosphorylation.</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z="2400"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This may be </a:t>
            </a:r>
            <a:r>
              <a:rPr lang="en-US" sz="2400" b="1"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summarised</a:t>
            </a:r>
            <a:r>
              <a:rPr lang="en-US" sz="2400"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in following equation: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116.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57200" y="3244645"/>
            <a:ext cx="10692581" cy="1021198"/>
          </a:xfrm>
          <a:prstGeom prst="rect">
            <a:avLst/>
          </a:prstGeom>
          <a:noFill/>
          <a:ln>
            <a:noFill/>
          </a:ln>
        </p:spPr>
      </p:pic>
      <p:sp>
        <p:nvSpPr>
          <p:cNvPr id="4" name="مستطيل 3"/>
          <p:cNvSpPr/>
          <p:nvPr/>
        </p:nvSpPr>
        <p:spPr>
          <a:xfrm>
            <a:off x="648928" y="4265843"/>
            <a:ext cx="11326761" cy="1815882"/>
          </a:xfrm>
          <a:prstGeom prst="rect">
            <a:avLst/>
          </a:prstGeom>
        </p:spPr>
        <p:txBody>
          <a:bodyPr wrap="square">
            <a:spAutoFit/>
          </a:bodyPr>
          <a:lstStyle/>
          <a:p>
            <a:pPr algn="l" rtl="0" fontAlgn="base">
              <a:spcAft>
                <a:spcPts val="0"/>
              </a:spcAft>
            </a:pPr>
            <a:r>
              <a:rPr lang="en-US" sz="28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In the end of Krebs cycle, glucose molecule is completely </a:t>
            </a:r>
            <a:r>
              <a:rPr lang="en-US" sz="28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oxidised</a:t>
            </a:r>
            <a:r>
              <a:rPr lang="en-US" sz="28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From one glucose molecule, two pyruvic acid molecules are formed. After oxidation of one pyruvic acid molecule, three CO</a:t>
            </a:r>
            <a:r>
              <a:rPr lang="en-US" sz="28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sz="28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molecules are released. Thus, in all 6 molecules of CO</a:t>
            </a:r>
            <a:r>
              <a:rPr lang="en-US" sz="28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sz="28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are released.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69240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Krebs Cycle or Citric Acid Cycle">
            <a:hlinkClick r:id="rId2"/>
          </p:cNvPr>
          <p:cNvPicPr/>
          <p:nvPr/>
        </p:nvPicPr>
        <p:blipFill>
          <a:blip r:embed="rId3">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rot="16200000">
            <a:off x="2831695" y="-2551471"/>
            <a:ext cx="6489290" cy="11798707"/>
          </a:xfrm>
          <a:prstGeom prst="rect">
            <a:avLst/>
          </a:prstGeom>
          <a:noFill/>
          <a:ln>
            <a:noFill/>
          </a:ln>
        </p:spPr>
      </p:pic>
    </p:spTree>
    <p:extLst>
      <p:ext uri="{BB962C8B-B14F-4D97-AF65-F5344CB8AC3E}">
        <p14:creationId xmlns:p14="http://schemas.microsoft.com/office/powerpoint/2010/main" val="1934281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16193" y="317892"/>
            <a:ext cx="11326761" cy="5375831"/>
          </a:xfrm>
          <a:prstGeom prst="rect">
            <a:avLst/>
          </a:prstGeom>
        </p:spPr>
        <p:txBody>
          <a:bodyPr wrap="square">
            <a:spAutoFit/>
          </a:bodyPr>
          <a:lstStyle/>
          <a:p>
            <a:pPr algn="l" rtl="0" fontAlgn="base">
              <a:spcAft>
                <a:spcPts val="0"/>
              </a:spcAft>
            </a:pPr>
            <a:r>
              <a:rPr lang="en-US" sz="2000"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Electron Transport System (ETS):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By the end of Krebs cycle, glucose molecule </a:t>
            </a:r>
            <a:r>
              <a:rPr lang="en-US" sz="20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oxidises</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completely, but the energy does not release till NADH and FADH</a:t>
            </a:r>
            <a:r>
              <a:rPr lang="en-US" sz="20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t>
            </a:r>
            <a:r>
              <a:rPr lang="en-US" sz="20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oxidise</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through electron transport system (ETS). The metabolic pathway through which electron passes from one carrier to another, is called electron transport system (ETS). The electron transport system is also known as electron transport chain or mitochondrial respiratory chain.</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electron transport system consists of a series of coenzymes and cytochromes that take part in passage of electrons from a chemical to its ultimate acceptor. The passage of electrons from one-enzyme or cytochrome to the next takes place with a loss of energy at each step. Electron transport system is operative in the inner mitochondrial membrane.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electron carriers include </a:t>
            </a:r>
            <a:r>
              <a:rPr lang="en-US" sz="20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flavins</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iron </a:t>
            </a:r>
            <a:r>
              <a:rPr lang="en-US" sz="20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sulphur</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complexes, </a:t>
            </a:r>
            <a:r>
              <a:rPr lang="en-US" sz="20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quinones</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and cytochromes. Most of them are prosthetic groups of proteins.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Electron transport system in mitochondria consists of four complexes which are found in bases of stalked particles in the inner mitochondrial membrane, and also ubiquinone (UQ) or coenzyme Q and cytochrome c which are not bound to stalked particles but act as mobile electron carriers between the complexes.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2052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1226" y="261994"/>
            <a:ext cx="11665974" cy="1554272"/>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Complex-I</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Consists of NADH-dehydrogenase or NADH-Q reductase which contains a </a:t>
            </a:r>
            <a:r>
              <a:rPr lang="en-US" sz="20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flavoprotein</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FMN (</a:t>
            </a:r>
            <a:r>
              <a:rPr lang="en-US" sz="20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flavin</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mononucleotide) and is associated with iron-</a:t>
            </a:r>
            <a:r>
              <a:rPr lang="en-US" sz="20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sulphur</a:t>
            </a: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(Fe-S) proteins. This complex is responsible for passing electrons (also protons) from mitochondrial NADH to ubiquinone (UQ), located within inner mitochondrial membrane.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118.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197509" y="1816266"/>
            <a:ext cx="9040762" cy="637348"/>
          </a:xfrm>
          <a:prstGeom prst="rect">
            <a:avLst/>
          </a:prstGeom>
          <a:noFill/>
          <a:ln>
            <a:noFill/>
          </a:ln>
        </p:spPr>
      </p:pic>
      <p:sp>
        <p:nvSpPr>
          <p:cNvPr id="4" name="مستطيل 3"/>
          <p:cNvSpPr/>
          <p:nvPr/>
        </p:nvSpPr>
        <p:spPr>
          <a:xfrm>
            <a:off x="206477" y="2453614"/>
            <a:ext cx="11341509" cy="3457357"/>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Complex-II:</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Consists of succinate dehydrogenase which contains a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flavoprotein</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FAD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flavin</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adenine dinucleotide) in its prosthetic group and is associated with non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heme</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iron-</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sulphur</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(Fe S) proteins.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This complex receives electrons (also protons) from succinic acid (which is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oxidised</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in Krebs cycle to form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fumaric</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acid) and passes them to ubiquinone (UQ). Ubiquinone also receives reducing equivalents via FADH</a:t>
            </a:r>
            <a:r>
              <a:rPr lang="en-US" sz="2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that is generated during oxidation of succinate, through the activity of energy succinate dehydrogenase, in Krebs cycle.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صورة 4" descr="http://cdn.biologydiscussion.com/wp-content/uploads/2016/09/image_thumb-119.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533832" y="5737123"/>
            <a:ext cx="8288594" cy="806859"/>
          </a:xfrm>
          <a:prstGeom prst="rect">
            <a:avLst/>
          </a:prstGeom>
          <a:noFill/>
          <a:ln>
            <a:noFill/>
          </a:ln>
        </p:spPr>
      </p:pic>
    </p:spTree>
    <p:extLst>
      <p:ext uri="{BB962C8B-B14F-4D97-AF65-F5344CB8AC3E}">
        <p14:creationId xmlns:p14="http://schemas.microsoft.com/office/powerpoint/2010/main" val="2766164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Electron Transport System (ET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001297" y="-2499853"/>
            <a:ext cx="6076336" cy="11813458"/>
          </a:xfrm>
          <a:prstGeom prst="rect">
            <a:avLst/>
          </a:prstGeom>
          <a:noFill/>
          <a:ln>
            <a:noFill/>
          </a:ln>
        </p:spPr>
      </p:pic>
    </p:spTree>
    <p:extLst>
      <p:ext uri="{BB962C8B-B14F-4D97-AF65-F5344CB8AC3E}">
        <p14:creationId xmlns:p14="http://schemas.microsoft.com/office/powerpoint/2010/main" val="309134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0220" y="336414"/>
            <a:ext cx="11017045" cy="2169825"/>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Complex-III:</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Consists of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ubiquinol</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cytochrome c and cytochrome bc</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1</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.The reduced ubiquinone is called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ubiquinol</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Here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ubiquinol</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is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oxidised</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with the transfer of electrons to cytochrome c via cytochrome bc</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1</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Cytochrome c is a small protein attached to outer surface of the inner mitochondrial membrane and acts as a mobile carrier for transfer of electrons between complex III and complex IV.</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This complex is called QH</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-cytochrome c reductase complex. This bears three components, i.e., cytochrome b, non-</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heme</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iron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sulphur</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(Fe – S), and cytochrome c</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1</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Coenzyme Q is also involved between Fe-S and cytochrome c</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1</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مستطيل 2"/>
          <p:cNvSpPr/>
          <p:nvPr/>
        </p:nvSpPr>
        <p:spPr>
          <a:xfrm>
            <a:off x="148486" y="2506239"/>
            <a:ext cx="3635932" cy="323165"/>
          </a:xfrm>
          <a:prstGeom prst="rect">
            <a:avLst/>
          </a:prstGeom>
        </p:spPr>
        <p:txBody>
          <a:bodyPr wrap="non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equations are as follows:</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صورة 3" descr="http://cdn.biologydiscussion.com/wp-content/uploads/2016/09/image_thumb-121.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04683" y="3009899"/>
            <a:ext cx="10132143" cy="1311377"/>
          </a:xfrm>
          <a:prstGeom prst="rect">
            <a:avLst/>
          </a:prstGeom>
          <a:noFill/>
          <a:ln>
            <a:noFill/>
          </a:ln>
        </p:spPr>
      </p:pic>
      <p:sp>
        <p:nvSpPr>
          <p:cNvPr id="5" name="مستطيل 4"/>
          <p:cNvSpPr/>
          <p:nvPr/>
        </p:nvSpPr>
        <p:spPr>
          <a:xfrm>
            <a:off x="422788" y="4824936"/>
            <a:ext cx="11449664" cy="553998"/>
          </a:xfrm>
          <a:prstGeom prst="rect">
            <a:avLst/>
          </a:prstGeom>
        </p:spPr>
        <p:txBody>
          <a:bodyPr wrap="square">
            <a:spAutoFit/>
          </a:bodyPr>
          <a:lstStyle/>
          <a:p>
            <a:pPr algn="l" rtl="0" fontAlgn="base">
              <a:lnSpc>
                <a:spcPts val="1800"/>
              </a:lnSpc>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Now, cytochrome c, transfers electrons to cy c. Like coenzyme Q, cy c is also mobile carrier of electrons.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1035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26025" y="261995"/>
            <a:ext cx="11228439" cy="1431161"/>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Complex-IV:</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Is known as cytochrome c oxidase complex. This contains </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cytochromes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 and a</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3</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along with two copper centres. This complex receives electrons from cytochrome c and </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passes them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to 1/2 O. Two protons are needed and </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Ho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molecule is formed (terminal oxidation). Here, O</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is ultimate acceptor of electrons. It combines with protons to form metabolic water or respiratory water.</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122.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386348" y="1724640"/>
            <a:ext cx="8731046" cy="856328"/>
          </a:xfrm>
          <a:prstGeom prst="rect">
            <a:avLst/>
          </a:prstGeom>
          <a:noFill/>
          <a:ln>
            <a:noFill/>
          </a:ln>
        </p:spPr>
      </p:pic>
      <p:sp>
        <p:nvSpPr>
          <p:cNvPr id="4" name="مستطيل 3"/>
          <p:cNvSpPr/>
          <p:nvPr/>
        </p:nvSpPr>
        <p:spPr>
          <a:xfrm>
            <a:off x="526025" y="2797118"/>
            <a:ext cx="10741743" cy="2995692"/>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Complex-V:</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When electrons are transferred from one carrier to next carrier via complexes 1 to IV in electron transport system (ETS), they are coupled to ATP synthase enzyme complex for production of ATP from ADP and inorganic phosphate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iP</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Here, number of ATP molecules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synthesised</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during ETS, depends on nature of electron donor. Oxidation of one molecule of NADH gives rise to 3 molecules of ATP, and one molecule of FADH</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gives rise to 2 molecules of ATP. ATP synthase complex is called complex V.</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During transportation of electrons, hydrogen atoms split into protons and electrons. The electrons are carried by cytochromes. Before last stage, where hydrogen atom is accepted by oxygen to form water, the electrons again recombine with their protons. Oxygen acts as final hydrogen acceptor.</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5741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2619" y="456942"/>
            <a:ext cx="11759381" cy="1525097"/>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Oxidative Phosphorylation:</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whole process, where oxygen effectively allows the production of ATP by phosphorylation of ADP, is called oxidative phosphorylation. In other words, synthesis of ATP is called phosphorylation, and as it takes place in presence of oxygen, it is called oxidative phosphorylation.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123.png">
            <a:hlinkClick r:id="rId2"/>
          </p:cNvPr>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109019" y="2091933"/>
            <a:ext cx="7285704" cy="953422"/>
          </a:xfrm>
          <a:prstGeom prst="rect">
            <a:avLst/>
          </a:prstGeom>
          <a:noFill/>
          <a:ln>
            <a:noFill/>
          </a:ln>
        </p:spPr>
      </p:pic>
      <p:sp>
        <p:nvSpPr>
          <p:cNvPr id="4" name="مستطيل 3"/>
          <p:cNvSpPr/>
          <p:nvPr/>
        </p:nvSpPr>
        <p:spPr>
          <a:xfrm>
            <a:off x="319547" y="3155250"/>
            <a:ext cx="11597149" cy="2125262"/>
          </a:xfrm>
          <a:prstGeom prst="rect">
            <a:avLst/>
          </a:prstGeom>
        </p:spPr>
        <p:txBody>
          <a:bodyPr wrap="square">
            <a:spAutoFit/>
          </a:bodyPr>
          <a:lstStyle/>
          <a:p>
            <a:pPr algn="l" rtl="0" fontAlgn="base">
              <a:lnSpc>
                <a:spcPct val="150000"/>
              </a:lnSpc>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enzyme required for synthesis of ATP, is called ATP synthase. This is located in F</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1</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or head piece of F</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0</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 F</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1</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or elementary particles. ATP synthase enzyme becomes active in ATP formation, where there is a proton gradient saving higher concentration of H</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ct val="150000"/>
              </a:lnSpc>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ATP synthase, also known as complex V consists of two major components, i.e., F</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1</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and F</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0</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The F</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1</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headpiece is a peripheral membrane protein complex and contains the site for ATP from ADP and inorganic phosphate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iP</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3504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Synthesis of ATP by Inner Membrane Particles of Mitochondria.">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44645" y="427703"/>
            <a:ext cx="6238568" cy="6253316"/>
          </a:xfrm>
          <a:prstGeom prst="rect">
            <a:avLst/>
          </a:prstGeom>
          <a:noFill/>
          <a:ln>
            <a:noFill/>
          </a:ln>
        </p:spPr>
      </p:pic>
    </p:spTree>
    <p:extLst>
      <p:ext uri="{BB962C8B-B14F-4D97-AF65-F5344CB8AC3E}">
        <p14:creationId xmlns:p14="http://schemas.microsoft.com/office/powerpoint/2010/main" val="213888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1947" y="428090"/>
            <a:ext cx="11385755" cy="5622052"/>
          </a:xfrm>
          <a:prstGeom prst="rect">
            <a:avLst/>
          </a:prstGeom>
        </p:spPr>
        <p:txBody>
          <a:bodyPr wrap="square">
            <a:spAutoFit/>
          </a:bodyPr>
          <a:lstStyle/>
          <a:p>
            <a:pPr algn="l" rtl="0" fontAlgn="base">
              <a:spcAft>
                <a:spcPts val="0"/>
              </a:spcAft>
            </a:pPr>
            <a:r>
              <a:rPr lang="en-US" sz="2800" b="1"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Technically, Respiration is defined as follows:</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This is a process by which living cells break down complex high energy food molecules into simple low energy molecules, i.e., CO</a:t>
            </a:r>
            <a:r>
              <a:rPr lang="en-US" sz="28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 and H</a:t>
            </a:r>
            <a:r>
              <a:rPr lang="en-US" sz="28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O, releasing the energy trapped within the chemical bonds.</a:t>
            </a:r>
          </a:p>
          <a:p>
            <a:pPr algn="l" rtl="0" fontAlgn="base">
              <a:spcAft>
                <a:spcPts val="0"/>
              </a:spcAft>
            </a:pP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The energy released during oxidation of energy rich compounds is made available for activities of cells through an intermediate compound called adenosine triphosphate (ATP).</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During process of respiration, the whole of energy contained in respiratory substrates is not released all at a time. </a:t>
            </a:r>
          </a:p>
          <a:p>
            <a:pPr algn="l" rtl="0" fontAlgn="base">
              <a:spcAft>
                <a:spcPts val="1440"/>
              </a:spcAft>
            </a:pP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It is released slowly in several steps of reactions controlled by different enzymes.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6974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9717" y="333842"/>
            <a:ext cx="10913806" cy="1938992"/>
          </a:xfrm>
          <a:prstGeom prst="rect">
            <a:avLst/>
          </a:prstGeom>
        </p:spPr>
        <p:txBody>
          <a:bodyPr wrap="square">
            <a:spAutoFit/>
          </a:bodyPr>
          <a:lstStyle/>
          <a:p>
            <a:pPr algn="l" rtl="0" fontAlgn="base">
              <a:lnSpc>
                <a:spcPts val="1800"/>
              </a:lnSpc>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Whereas, F</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0</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is an integral membrane mitochondrial-protein complex which forms the channel through which protons cross the inner membrane. The passage of protons through the channel is coupled to the catalytic site of the F</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1</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component for the production of ATP.</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Oxidation of one molecule of NADH</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produces 3 ATP molecules whereas a similar oxidation of FADH</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produces 2 ATP molecules.</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Net gain of ATP:</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Complete oxidation of glucose to CO</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and water shows that there is a net gain of 38 ATP. Each NADH + H</a:t>
            </a:r>
            <a:r>
              <a:rPr lang="en-US" sz="1400" baseline="30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produces 3 ATP molecules, while FADH</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forms only 2 ATP molecules at the end of reaction.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descr="http://cdn.biologydiscussion.com/wp-content/uploads/2016/09/image_thumb-12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622323" y="2467743"/>
            <a:ext cx="7816644" cy="447675"/>
          </a:xfrm>
          <a:prstGeom prst="rect">
            <a:avLst/>
          </a:prstGeom>
          <a:noFill/>
          <a:ln>
            <a:noFill/>
          </a:ln>
        </p:spPr>
      </p:pic>
      <p:sp>
        <p:nvSpPr>
          <p:cNvPr id="4" name="مستطيل 3"/>
          <p:cNvSpPr/>
          <p:nvPr/>
        </p:nvSpPr>
        <p:spPr>
          <a:xfrm>
            <a:off x="1017639" y="3152001"/>
            <a:ext cx="8126361" cy="323165"/>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Thus, total gain of ATP in aerobic respiration is as follows:</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صورة 4" descr="http://cdn.biologydiscussion.com/wp-content/uploads/2016/09/image_thumb-126.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601610" y="3794585"/>
            <a:ext cx="10238453" cy="2282441"/>
          </a:xfrm>
          <a:prstGeom prst="rect">
            <a:avLst/>
          </a:prstGeom>
          <a:noFill/>
          <a:ln>
            <a:noFill/>
          </a:ln>
        </p:spPr>
      </p:pic>
    </p:spTree>
    <p:extLst>
      <p:ext uri="{BB962C8B-B14F-4D97-AF65-F5344CB8AC3E}">
        <p14:creationId xmlns:p14="http://schemas.microsoft.com/office/powerpoint/2010/main" val="772442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1226" y="280036"/>
            <a:ext cx="11798709" cy="6340197"/>
          </a:xfrm>
          <a:prstGeom prst="rect">
            <a:avLst/>
          </a:prstGeom>
        </p:spPr>
        <p:txBody>
          <a:bodyPr wrap="square">
            <a:spAutoFit/>
          </a:bodyPr>
          <a:lstStyle/>
          <a:p>
            <a:pPr algn="l" rtl="0" fontAlgn="base">
              <a:spcAft>
                <a:spcPts val="1440"/>
              </a:spcAft>
            </a:pP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However, in most eukaryotic cells, 2 molecules of ATP are required for transport of NADH produced in glycolysis into mitochondrion for further oxidation, and therefore, net gain of ATP is 36 molecules.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z="2400" b="1"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Significance of Krebs Cycle:</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 During Krebs cycle, carbon skeletons are obtained for use in growth and maintenance of the cell.</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b. Many intermediate compounds are formed which are used in synthesis of other biomolecules, such as amino acids, nucleotides, chlorophyll, cytochromes and fats.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c. During this pathway amino acids are </a:t>
            </a:r>
            <a:r>
              <a:rPr lang="en-US" sz="2400" dirty="0" err="1"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synthesised</a:t>
            </a: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from α-</a:t>
            </a:r>
            <a:r>
              <a:rPr lang="en-US" sz="2400" dirty="0" err="1"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ketoglutaric</a:t>
            </a: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acid, pyruvic acid and </a:t>
            </a:r>
            <a:r>
              <a:rPr lang="en-US" sz="2400" dirty="0" err="1"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oxaloacetic</a:t>
            </a: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acid.</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d. Here </a:t>
            </a:r>
            <a:r>
              <a:rPr lang="en-US" sz="2400" dirty="0" err="1"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succinyl</a:t>
            </a: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Co-A acts as starting molecule for synthesis of chlorophyll.</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e. Krebs cycle is major pathway for generation of ATP molecules, which make energy currency of the cell.</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f. Energy is released from glucose, and is used in various biochemical reactions.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6788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7987" y="103239"/>
            <a:ext cx="11710219" cy="6719788"/>
          </a:xfrm>
          <a:prstGeom prst="rect">
            <a:avLst/>
          </a:prstGeom>
        </p:spPr>
        <p:txBody>
          <a:bodyPr wrap="square">
            <a:spAutoFit/>
          </a:bodyPr>
          <a:lstStyle/>
          <a:p>
            <a:pPr algn="l" rtl="0" fontAlgn="base">
              <a:spcAft>
                <a:spcPts val="1440"/>
              </a:spcAft>
            </a:pPr>
            <a:r>
              <a:rPr lang="en-US" sz="2400"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g</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Phenol, anthocyanin, etc., are produced from acetyl Co-A, whereas fatty acids are formed from glycerol.</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h. Glutamic acid is formed from α-</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ketoglutaric</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acid; aspartic acid from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oxaloacetic</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acid, and alanine from aspartic acid.</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Amino acids are used in synthesis of proteins, nucleic acids, purines and pyrimidines.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j.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Succinyl</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Co-A carries synthesis of pyrrole compounds of chlorophyll, cytochrome and </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phytochrome</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k. Krebs cycle is directly related to nitrogen metabolism, α-</a:t>
            </a:r>
            <a:r>
              <a:rPr lang="en-US" sz="2400"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ketoglutaric</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acid, an intermediate of Krebs cycle is first acceptor molecule of NH</a:t>
            </a:r>
            <a:r>
              <a:rPr lang="en-US" sz="2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3</a:t>
            </a: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forming an amino acid, the glutamic acid. From glutamic acid various transamination reactions begin to form different amino acids which ultimately condense to form proteins.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4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l. Krebs cycle is also intimately related with fat metabolism. Dihydroxyacetone phosphate produced in glycolysis may be converted into glycerol via glycerol-3-phosphate and vice versa. After β-oxidation, fatty acids give rise to active 2-C units, the acetyl Co-A which enters the Krebs cycle.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6130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648929" y="612845"/>
            <a:ext cx="10854813" cy="6001643"/>
          </a:xfrm>
          <a:prstGeom prst="rect">
            <a:avLst/>
          </a:prstGeom>
        </p:spPr>
        <p:txBody>
          <a:bodyPr wrap="square">
            <a:spAutoFit/>
          </a:bodyPr>
          <a:lstStyle/>
          <a:p>
            <a:pPr algn="l"/>
            <a:r>
              <a:rPr lang="en-US" sz="2400" dirty="0" smtClean="0"/>
              <a:t>Respiration takes place in all types of living cells, and generally called cellular respiration. During the process of respiration oxygen is </a:t>
            </a:r>
            <a:r>
              <a:rPr lang="en-US" sz="2400" dirty="0" err="1" smtClean="0"/>
              <a:t>utilised</a:t>
            </a:r>
            <a:r>
              <a:rPr lang="en-US" sz="2400" dirty="0" smtClean="0"/>
              <a:t>, and CO2 water and energy are released as products. The released energy is </a:t>
            </a:r>
            <a:r>
              <a:rPr lang="en-US" sz="2400" dirty="0" err="1" smtClean="0"/>
              <a:t>utilised</a:t>
            </a:r>
            <a:r>
              <a:rPr lang="en-US" sz="2400" dirty="0" smtClean="0"/>
              <a:t> in various energy-requiring activities of the organisms, and the carbon dioxide released during respiration is used for biosynthesis of other molecules in the cell.</a:t>
            </a:r>
          </a:p>
          <a:p>
            <a:pPr algn="l"/>
            <a:r>
              <a:rPr lang="en-US" sz="2400" dirty="0" smtClean="0"/>
              <a:t>As we know, important life processes, such as synthesis of proteins, fats and carbohydrates, require a certain expenditure of energy. Where does this energy come from, how is it stored, and how is it made available to the living cell, are some of the questions, which are to be answered by process of respiration.</a:t>
            </a:r>
          </a:p>
          <a:p>
            <a:pPr algn="l"/>
            <a:r>
              <a:rPr lang="en-US" sz="2400" dirty="0" smtClean="0"/>
              <a:t>The reaction that occurs in common respiration of glucose may be summed up as follows:</a:t>
            </a:r>
          </a:p>
          <a:p>
            <a:pPr algn="l"/>
            <a:r>
              <a:rPr lang="en-US" sz="2400" dirty="0" smtClean="0"/>
              <a:t> </a:t>
            </a:r>
          </a:p>
          <a:p>
            <a:pPr algn="l"/>
            <a:r>
              <a:rPr lang="en-US" sz="2400" dirty="0" smtClean="0"/>
              <a:t>Here, 686 kcal or 2870 kJ of energy is liberated per molecule of glucose. Formerly, this calculated value was 673 kcal. One kcal is equal to 1000 calories. This means that one molecule of glucose on complete oxidation yields 686 kcal (kilocalories) of energy, (i.e., 686, 000 calories).</a:t>
            </a:r>
            <a:endParaRPr lang="en-US" sz="2400" dirty="0"/>
          </a:p>
        </p:txBody>
      </p:sp>
    </p:spTree>
    <p:extLst>
      <p:ext uri="{BB962C8B-B14F-4D97-AF65-F5344CB8AC3E}">
        <p14:creationId xmlns:p14="http://schemas.microsoft.com/office/powerpoint/2010/main" val="149345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5407" y="763455"/>
            <a:ext cx="9969909" cy="4329390"/>
          </a:xfrm>
          <a:prstGeom prst="rect">
            <a:avLst/>
          </a:prstGeom>
        </p:spPr>
        <p:txBody>
          <a:bodyPr wrap="square">
            <a:spAutoFit/>
          </a:bodyPr>
          <a:lstStyle/>
          <a:p>
            <a:pPr algn="l" rtl="0" fontAlgn="base">
              <a:spcAft>
                <a:spcPts val="0"/>
              </a:spcAft>
            </a:pPr>
            <a:r>
              <a:rPr lang="en-US" sz="2800" b="1" dirty="0" smtClean="0">
                <a:solidFill>
                  <a:srgbClr val="424142"/>
                </a:solidFill>
                <a:effectLst/>
                <a:ea typeface="Times New Roman" panose="02020603050405020304" pitchFamily="18" charset="0"/>
                <a:cs typeface="Times New Roman" panose="02020603050405020304" pitchFamily="18" charset="0"/>
              </a:rPr>
              <a:t>The main facts associated with respiration are:</a:t>
            </a:r>
            <a:endParaRPr lang="en-US" sz="2800" dirty="0" smtClean="0">
              <a:effectLst/>
              <a:ea typeface="Calibri" panose="020F0502020204030204" pitchFamily="34" charset="0"/>
              <a:cs typeface="Arial" panose="020B0604020202020204" pitchFamily="34" charset="0"/>
            </a:endParaRPr>
          </a:p>
          <a:p>
            <a:pPr algn="l" rtl="0" fontAlgn="base">
              <a:spcAft>
                <a:spcPts val="1440"/>
              </a:spcAft>
            </a:pPr>
            <a:r>
              <a:rPr lang="en-US" sz="2800" dirty="0" smtClean="0">
                <a:solidFill>
                  <a:srgbClr val="424142"/>
                </a:solidFill>
                <a:effectLst/>
                <a:ea typeface="Times New Roman" panose="02020603050405020304" pitchFamily="18" charset="0"/>
                <a:cs typeface="Times New Roman" panose="02020603050405020304" pitchFamily="18" charset="0"/>
              </a:rPr>
              <a:t>a. Consumption of atmospheric oxygen.</a:t>
            </a:r>
            <a:endParaRPr lang="en-US" sz="2800" dirty="0" smtClean="0">
              <a:effectLst/>
              <a:ea typeface="Calibri" panose="020F0502020204030204" pitchFamily="34" charset="0"/>
              <a:cs typeface="Arial" panose="020B0604020202020204" pitchFamily="34" charset="0"/>
            </a:endParaRPr>
          </a:p>
          <a:p>
            <a:pPr algn="l" rtl="0" fontAlgn="base">
              <a:spcAft>
                <a:spcPts val="1440"/>
              </a:spcAft>
            </a:pPr>
            <a:r>
              <a:rPr lang="en-US" sz="2800" dirty="0" smtClean="0">
                <a:solidFill>
                  <a:srgbClr val="424142"/>
                </a:solidFill>
                <a:effectLst/>
                <a:ea typeface="Times New Roman" panose="02020603050405020304" pitchFamily="18" charset="0"/>
                <a:cs typeface="Times New Roman" panose="02020603050405020304" pitchFamily="18" charset="0"/>
              </a:rPr>
              <a:t>b. Oxidation and decomposition of a portion of the stored food resulting in a loss of dry weight as seen in the seeds germinating in dark.</a:t>
            </a:r>
            <a:endParaRPr lang="en-US" sz="2800" dirty="0" smtClean="0">
              <a:effectLst/>
              <a:ea typeface="Calibri" panose="020F0502020204030204" pitchFamily="34" charset="0"/>
              <a:cs typeface="Arial" panose="020B0604020202020204" pitchFamily="34" charset="0"/>
            </a:endParaRPr>
          </a:p>
          <a:p>
            <a:pPr algn="l" rtl="0" fontAlgn="base">
              <a:spcAft>
                <a:spcPts val="0"/>
              </a:spcAft>
            </a:pPr>
            <a:r>
              <a:rPr lang="en-US" sz="2800" dirty="0" smtClean="0">
                <a:solidFill>
                  <a:srgbClr val="424142"/>
                </a:solidFill>
                <a:effectLst/>
                <a:ea typeface="Times New Roman" panose="02020603050405020304" pitchFamily="18" charset="0"/>
                <a:cs typeface="Times New Roman" panose="02020603050405020304" pitchFamily="18" charset="0"/>
              </a:rPr>
              <a:t>c. Liberation of carbon dioxide and a small quantity of water (the volume of CO</a:t>
            </a:r>
            <a:r>
              <a:rPr lang="en-US" sz="2800" baseline="-25000" dirty="0" smtClean="0">
                <a:solidFill>
                  <a:srgbClr val="424142"/>
                </a:solidFill>
                <a:effectLst/>
                <a:ea typeface="Times New Roman" panose="02020603050405020304" pitchFamily="18" charset="0"/>
                <a:cs typeface="Times New Roman" panose="02020603050405020304" pitchFamily="18" charset="0"/>
              </a:rPr>
              <a:t>2</a:t>
            </a:r>
            <a:r>
              <a:rPr lang="en-US" sz="2800" dirty="0" smtClean="0">
                <a:solidFill>
                  <a:srgbClr val="424142"/>
                </a:solidFill>
                <a:effectLst/>
                <a:ea typeface="Times New Roman" panose="02020603050405020304" pitchFamily="18" charset="0"/>
                <a:cs typeface="Times New Roman" panose="02020603050405020304" pitchFamily="18" charset="0"/>
              </a:rPr>
              <a:t> liberated is equal to volume of O</a:t>
            </a:r>
            <a:r>
              <a:rPr lang="en-US" sz="2800" baseline="-25000" dirty="0" smtClean="0">
                <a:solidFill>
                  <a:srgbClr val="424142"/>
                </a:solidFill>
                <a:effectLst/>
                <a:ea typeface="Times New Roman" panose="02020603050405020304" pitchFamily="18" charset="0"/>
                <a:cs typeface="Times New Roman" panose="02020603050405020304" pitchFamily="18" charset="0"/>
              </a:rPr>
              <a:t>2</a:t>
            </a:r>
            <a:r>
              <a:rPr lang="en-US" sz="2800" dirty="0" smtClean="0">
                <a:solidFill>
                  <a:srgbClr val="424142"/>
                </a:solidFill>
                <a:effectLst/>
                <a:ea typeface="Times New Roman" panose="02020603050405020304" pitchFamily="18" charset="0"/>
                <a:cs typeface="Times New Roman" panose="02020603050405020304" pitchFamily="18" charset="0"/>
              </a:rPr>
              <a:t> consumed).</a:t>
            </a:r>
            <a:endParaRPr lang="en-US" sz="2800" dirty="0" smtClean="0">
              <a:effectLst/>
              <a:ea typeface="Calibri" panose="020F0502020204030204" pitchFamily="34" charset="0"/>
              <a:cs typeface="Arial" panose="020B0604020202020204" pitchFamily="34" charset="0"/>
            </a:endParaRPr>
          </a:p>
          <a:p>
            <a:pPr algn="l" rtl="0" fontAlgn="base">
              <a:spcAft>
                <a:spcPts val="1440"/>
              </a:spcAft>
            </a:pPr>
            <a:r>
              <a:rPr lang="en-US" sz="2800" dirty="0" smtClean="0">
                <a:solidFill>
                  <a:srgbClr val="424142"/>
                </a:solidFill>
                <a:effectLst/>
                <a:ea typeface="Times New Roman" panose="02020603050405020304" pitchFamily="18" charset="0"/>
                <a:cs typeface="Times New Roman" panose="02020603050405020304" pitchFamily="18" charset="0"/>
              </a:rPr>
              <a:t>d. Release of energy by breakdown of organic food, (such as carbohydrates).</a:t>
            </a:r>
            <a:endParaRPr lang="en-US" sz="28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824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9716" y="353961"/>
            <a:ext cx="11533239" cy="5852884"/>
          </a:xfrm>
          <a:prstGeom prst="rect">
            <a:avLst/>
          </a:prstGeom>
        </p:spPr>
        <p:txBody>
          <a:bodyPr wrap="square">
            <a:spAutoFit/>
          </a:bodyPr>
          <a:lstStyle/>
          <a:p>
            <a:pPr algn="l" rtl="0" fontAlgn="base">
              <a:lnSpc>
                <a:spcPts val="1800"/>
              </a:lnSpc>
              <a:spcAft>
                <a:spcPts val="0"/>
              </a:spcAft>
            </a:pPr>
            <a:r>
              <a:rPr lang="en-US" sz="2400" b="1"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2. Respiratory Substrates:</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Respiratory substrates are those organic substances which are </a:t>
            </a:r>
            <a:r>
              <a:rPr lang="en-US" sz="2800" dirty="0" err="1"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oxidised</a:t>
            </a: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 during respiration. They are high energy compounds and are called respiratory substrates. They may be carbohydrates, fats and proteins. Carbohydrates, such as glucose, fructose (hexoses), sucrose (disaccharide) or starch, inulin, hemicellulose (polysaccharide), etc., are main respiratory substrates.</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Besides, fats are used as respiratory substrates by a variety of organisms as they contain more energy than carbohydrates.</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8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In rare circumstances, when carbohydrate reserves are exhausted, fats and proteins also serve as respiratory substrates. Blackman termed the respiratory oxidation of protoplasmic protein as protoplasmic respiration, while oxidation of carbohydrates as floating respiration.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73347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ChangeArrowheads="1"/>
          </p:cNvSpPr>
          <p:nvPr/>
        </p:nvSpPr>
        <p:spPr bwMode="auto">
          <a:xfrm>
            <a:off x="0" y="996435"/>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dirty="0" smtClean="0">
              <a:ln>
                <a:noFill/>
              </a:ln>
              <a:solidFill>
                <a:schemeClr val="tx1"/>
              </a:solidFill>
              <a:effectLst/>
              <a:latin typeface="Arial" panose="020B0604020202020204" pitchFamily="34" charset="0"/>
            </a:endParaRPr>
          </a:p>
        </p:txBody>
      </p:sp>
      <p:sp>
        <p:nvSpPr>
          <p:cNvPr id="11" name="مستطيل 10"/>
          <p:cNvSpPr/>
          <p:nvPr/>
        </p:nvSpPr>
        <p:spPr>
          <a:xfrm>
            <a:off x="238809" y="101318"/>
            <a:ext cx="11810623" cy="2990562"/>
          </a:xfrm>
          <a:prstGeom prst="rect">
            <a:avLst/>
          </a:prstGeom>
        </p:spPr>
        <p:txBody>
          <a:bodyPr wrap="square">
            <a:spAutoFit/>
          </a:bodyPr>
          <a:lstStyle/>
          <a:p>
            <a:pPr algn="l" rtl="0" fontAlgn="base">
              <a:lnSpc>
                <a:spcPts val="1800"/>
              </a:lnSpc>
              <a:spcAft>
                <a:spcPts val="0"/>
              </a:spcAft>
            </a:pPr>
            <a:r>
              <a:rPr lang="en-US" sz="2400" b="1"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3. Types of Respiration:</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0"/>
              </a:spcAft>
            </a:pPr>
            <a:endParaRPr lang="en-US" sz="2400" b="1"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endParaRPr>
          </a:p>
          <a:p>
            <a:pPr algn="l" rtl="0" fontAlgn="base">
              <a:lnSpc>
                <a:spcPts val="1800"/>
              </a:lnSpc>
              <a:spcAft>
                <a:spcPts val="0"/>
              </a:spcAft>
            </a:pPr>
            <a:r>
              <a:rPr lang="en-US" b="1"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There </a:t>
            </a: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are two main types of respiration:</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Aerobic, and</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lnSpc>
                <a:spcPts val="1800"/>
              </a:lnSpc>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(ii) Anaerobic.</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400050" indent="-400050" algn="l" rtl="0" fontAlgn="base">
              <a:lnSpc>
                <a:spcPts val="1800"/>
              </a:lnSpc>
              <a:spcAft>
                <a:spcPts val="0"/>
              </a:spcAft>
              <a:buAutoNum type="romanLcParenBoth"/>
            </a:pPr>
            <a:r>
              <a:rPr lang="en-US" b="1"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Aerobic </a:t>
            </a: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Respiration</a:t>
            </a:r>
            <a:r>
              <a:rPr lang="en-US" b="1"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p>
          <a:p>
            <a:pPr marL="285750" indent="-285750" algn="l" rtl="0" fontAlgn="base">
              <a:lnSpc>
                <a:spcPts val="1800"/>
              </a:lnSpc>
              <a:spcAft>
                <a:spcPts val="0"/>
              </a:spcAft>
              <a:buAutoNum type="romanLcParenBoth"/>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This type of respiration leads to a complete oxidation of stored food (organic substances) in the presence of oxygen, and releases carbon dioxide, water and a large amount of energy present in respiratory substrate. Such type of respiration is generally found in higher organisms.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17"/>
          <p:cNvSpPr>
            <a:spLocks noChangeArrowheads="1"/>
          </p:cNvSpPr>
          <p:nvPr/>
        </p:nvSpPr>
        <p:spPr bwMode="auto">
          <a:xfrm>
            <a:off x="184731" y="3075405"/>
            <a:ext cx="999165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2400" b="1" i="0" u="none" strike="noStrike" cap="none" normalizeH="0" baseline="0" dirty="0" smtClean="0">
                <a:ln>
                  <a:noFill/>
                </a:ln>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The overall equation is:</a:t>
            </a:r>
            <a:endParaRPr kumimoji="0" lang="en-US" altLang="ar-IQ"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dirty="0" smtClean="0">
              <a:ln>
                <a:noFill/>
              </a:ln>
              <a:solidFill>
                <a:schemeClr val="tx1"/>
              </a:solidFill>
              <a:effectLst/>
              <a:latin typeface="Arial" panose="020B0604020202020204" pitchFamily="34" charset="0"/>
            </a:endParaRPr>
          </a:p>
        </p:txBody>
      </p:sp>
      <p:pic>
        <p:nvPicPr>
          <p:cNvPr id="2064" name="صورة 6" descr="http://cdn.biologydiscussion.com/wp-content/uploads/2016/09/image_thumb-94.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457" y="3585834"/>
            <a:ext cx="9335730" cy="1268328"/>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8"/>
          <p:cNvSpPr>
            <a:spLocks noChangeArrowheads="1"/>
          </p:cNvSpPr>
          <p:nvPr/>
        </p:nvSpPr>
        <p:spPr bwMode="auto">
          <a:xfrm>
            <a:off x="381376" y="4854162"/>
            <a:ext cx="11810624" cy="18620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500" b="1" i="0" u="none" strike="noStrike" cap="none" normalizeH="0" baseline="0" dirty="0" smtClean="0">
              <a:ln>
                <a:noFill/>
              </a:ln>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2000" b="1" i="0" u="none" strike="noStrike" cap="none" normalizeH="0" baseline="0" dirty="0" smtClean="0">
                <a:ln>
                  <a:noFill/>
                </a:ln>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(ii) Anaerobic respiration:</a:t>
            </a:r>
            <a:endParaRPr kumimoji="0" lang="en-US" altLang="ar-IQ"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2000" b="0" i="0" u="none" strike="noStrike" cap="none" normalizeH="0" baseline="0" dirty="0" smtClean="0">
                <a:ln>
                  <a:noFill/>
                </a:ln>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This type of respiration occurs in complete absence of oxygen. In the absence of free oxygen, many tissues of higher plants, seeds in storage, fleshy fruits, and succulent plants, such as cacti temporarily take to a kind of respiration, called anaerobic respiration. Such respiration generally occurs in lower organisms like bacteria and fungi.</a:t>
            </a:r>
            <a:endParaRPr kumimoji="0" lang="en-US" altLang="ar-IQ"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2835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624960"/>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dirty="0" smtClean="0">
              <a:ln>
                <a:noFill/>
              </a:ln>
              <a:solidFill>
                <a:schemeClr val="tx1"/>
              </a:solidFill>
              <a:effectLst/>
              <a:latin typeface="Arial" panose="020B0604020202020204" pitchFamily="34" charset="0"/>
            </a:endParaRPr>
          </a:p>
        </p:txBody>
      </p:sp>
      <p:sp>
        <p:nvSpPr>
          <p:cNvPr id="4" name="مستطيل 3"/>
          <p:cNvSpPr/>
          <p:nvPr/>
        </p:nvSpPr>
        <p:spPr>
          <a:xfrm>
            <a:off x="184730" y="624960"/>
            <a:ext cx="11481243" cy="1427827"/>
          </a:xfrm>
          <a:prstGeom prst="rect">
            <a:avLst/>
          </a:prstGeom>
        </p:spPr>
        <p:txBody>
          <a:bodyPr wrap="square">
            <a:spAutoFit/>
          </a:bodyPr>
          <a:lstStyle/>
          <a:p>
            <a:pPr algn="l" rtl="0" fontAlgn="base">
              <a:lnSpc>
                <a:spcPct val="150000"/>
              </a:lnSpc>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This results in incomplete oxidation of stored food and formation of carbon dioxide and ethyl alcohol, and sometimes also various organic acids, such as malic, citric, oxalic, tartaric, etc. Very little energy is released by this process to maintain activity of protoplasm.</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مستطيل 4"/>
          <p:cNvSpPr/>
          <p:nvPr/>
        </p:nvSpPr>
        <p:spPr>
          <a:xfrm rot="10800000" flipV="1">
            <a:off x="848891" y="2679765"/>
            <a:ext cx="3517115" cy="323165"/>
          </a:xfrm>
          <a:prstGeom prst="rect">
            <a:avLst/>
          </a:prstGeom>
        </p:spPr>
        <p:txBody>
          <a:bodyPr wrap="square">
            <a:spAutoFit/>
          </a:bodyPr>
          <a:lstStyle/>
          <a:p>
            <a:pPr algn="l" rtl="0" fontAlgn="base">
              <a:lnSpc>
                <a:spcPts val="1800"/>
              </a:lnSpc>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equation is as follows:</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صورة 6" descr="http://cdn.biologydiscussion.com/wp-content/uploads/2016/09/image_thumb-95.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60438" y="3716662"/>
            <a:ext cx="7624917" cy="526091"/>
          </a:xfrm>
          <a:prstGeom prst="rect">
            <a:avLst/>
          </a:prstGeom>
          <a:noFill/>
          <a:ln>
            <a:noFill/>
          </a:ln>
        </p:spPr>
      </p:pic>
      <p:sp>
        <p:nvSpPr>
          <p:cNvPr id="6" name="مستطيل 5"/>
          <p:cNvSpPr/>
          <p:nvPr/>
        </p:nvSpPr>
        <p:spPr>
          <a:xfrm>
            <a:off x="184730" y="4688404"/>
            <a:ext cx="11223521" cy="966162"/>
          </a:xfrm>
          <a:prstGeom prst="rect">
            <a:avLst/>
          </a:prstGeom>
        </p:spPr>
        <p:txBody>
          <a:bodyPr wrap="square">
            <a:spAutoFit/>
          </a:bodyPr>
          <a:lstStyle/>
          <a:p>
            <a:pPr algn="l" rtl="0" fontAlgn="base">
              <a:lnSpc>
                <a:spcPct val="150000"/>
              </a:lnSpc>
              <a:spcAft>
                <a:spcPts val="1440"/>
              </a:spcAft>
            </a:pPr>
            <a:r>
              <a:rPr lang="en-US" sz="2000"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This process of oxidation in microbes is known as fermentation. This is quite similar to that of anaerobic respiration in case of higher plants.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615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4967" y="138356"/>
            <a:ext cx="11695471" cy="5796459"/>
          </a:xfrm>
          <a:prstGeom prst="rect">
            <a:avLst/>
          </a:prstGeom>
        </p:spPr>
        <p:txBody>
          <a:bodyPr wrap="square">
            <a:spAutoFit/>
          </a:bodyPr>
          <a:lstStyle/>
          <a:p>
            <a:pPr algn="l" rtl="0" fontAlgn="base">
              <a:spcAft>
                <a:spcPts val="0"/>
              </a:spcAft>
            </a:pPr>
            <a:r>
              <a:rPr lang="en-US" b="1"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4. Mechanism of Respiration</a:t>
            </a:r>
            <a:r>
              <a:rPr lang="en-US" b="1" dirty="0" smtClean="0">
                <a:solidFill>
                  <a:srgbClr val="000000"/>
                </a:solidFill>
                <a:latin typeface="Georgia" panose="02040502050405020303" pitchFamily="18" charset="0"/>
                <a:ea typeface="Times New Roman" panose="02020603050405020304" pitchFamily="18" charset="0"/>
                <a:cs typeface="Times New Roman" panose="02020603050405020304" pitchFamily="18" charset="0"/>
              </a:rPr>
              <a:t>:</a:t>
            </a:r>
          </a:p>
          <a:p>
            <a:pPr algn="l" rtl="0" fontAlgn="base">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There are two major phases of respiration:</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i</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Glycolysis, and</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(ii) Krebs cycle.</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During process of respiration, carbohydrates are converted into pyruvic acid through a series of enzymatic reactions. This series of reactions is known as glycolysis which takes place in cytosol.</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Now, pyruvic acid enters mitochondria, where several enzymes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catalyse</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the reactions, and pyruvic acid finally converts into CO</a:t>
            </a:r>
            <a:r>
              <a:rPr lang="en-US" sz="1400" baseline="-25000" dirty="0" smtClean="0">
                <a:solidFill>
                  <a:srgbClr val="424142"/>
                </a:solidFill>
                <a:effectLst/>
                <a:latin typeface="Georgia" panose="02040502050405020303" pitchFamily="18" charset="0"/>
                <a:ea typeface="Times New Roman" panose="02020603050405020304" pitchFamily="18" charset="0"/>
                <a:cs typeface="Times New Roman" panose="02020603050405020304" pitchFamily="18" charset="0"/>
              </a:rPr>
              <a:t>2 </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and water. This series of enzymatic reactions is known as Krebs cycle (after name of its discoverer Sir Hans Adolf Krebs (1900-1981), awarded Nobel Prize in 1953), or tricarboxylic acid (TCA) or citric acid cycle</a:t>
            </a:r>
            <a:r>
              <a:rPr lang="en-US"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p>
          <a:p>
            <a:pPr algn="l" rtl="0" fontAlgn="base">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0"/>
              </a:spcAft>
            </a:pPr>
            <a:r>
              <a:rPr lang="en-US" b="1"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Glycolysis</a:t>
            </a:r>
            <a:r>
              <a:rPr lang="en-US" b="1" dirty="0" smtClean="0">
                <a:solidFill>
                  <a:srgbClr val="424142"/>
                </a:solidFill>
                <a:latin typeface="Georgia" panose="02040502050405020303" pitchFamily="18" charset="0"/>
                <a:ea typeface="Times New Roman" panose="02020603050405020304" pitchFamily="18" charset="0"/>
                <a:cs typeface="Times New Roman" panose="02020603050405020304" pitchFamily="18" charset="0"/>
              </a:rPr>
              <a:t>:</a:t>
            </a:r>
          </a:p>
          <a:p>
            <a:pPr algn="l" rtl="0" fontAlgn="base">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Glycolysis is a term used to describe the sequential series of reactions present in a wide variety of tissues that starts with a hexose sugar (usually glucose) and ends with pyruvic acid. This term has originated from Greek words,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glycos</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 sugar and lysis = splitting.</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l" rtl="0" fontAlgn="base">
              <a:spcAft>
                <a:spcPts val="1440"/>
              </a:spcAft>
            </a:pP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The scheme of glycolysis was discovered by three German Scientists, Gustav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Embden</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Otto Meyerhof and J. </a:t>
            </a:r>
            <a:r>
              <a:rPr lang="en-US" dirty="0" err="1">
                <a:solidFill>
                  <a:srgbClr val="424142"/>
                </a:solidFill>
                <a:latin typeface="Georgia" panose="02040502050405020303" pitchFamily="18" charset="0"/>
                <a:ea typeface="Times New Roman" panose="02020603050405020304" pitchFamily="18" charset="0"/>
                <a:cs typeface="Times New Roman" panose="02020603050405020304" pitchFamily="18" charset="0"/>
              </a:rPr>
              <a:t>Parnas</a:t>
            </a:r>
            <a:r>
              <a:rPr lang="en-US" dirty="0">
                <a:solidFill>
                  <a:srgbClr val="424142"/>
                </a:solidFill>
                <a:latin typeface="Georgia" panose="02040502050405020303" pitchFamily="18" charset="0"/>
                <a:ea typeface="Times New Roman" panose="02020603050405020304" pitchFamily="18" charset="0"/>
                <a:cs typeface="Times New Roman" panose="02020603050405020304" pitchFamily="18" charset="0"/>
              </a:rPr>
              <a:t>, and therefore, referred as EMP pathway, after the abbreviation of their last names.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6792425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2160</Words>
  <Application>Microsoft Office PowerPoint</Application>
  <PresentationFormat>شاشة عريضة</PresentationFormat>
  <Paragraphs>160</Paragraphs>
  <Slides>32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32</vt:i4>
      </vt:variant>
    </vt:vector>
  </HeadingPairs>
  <TitlesOfParts>
    <vt:vector size="38" baseType="lpstr">
      <vt:lpstr>Arial</vt:lpstr>
      <vt:lpstr>Calibri</vt:lpstr>
      <vt:lpstr>Calibri Light</vt:lpstr>
      <vt:lpstr>Georgia</vt:lpstr>
      <vt:lpstr>Times New Roman</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44</cp:revision>
  <cp:lastPrinted>2019-05-12T02:41:23Z</cp:lastPrinted>
  <dcterms:created xsi:type="dcterms:W3CDTF">2019-05-11T12:18:36Z</dcterms:created>
  <dcterms:modified xsi:type="dcterms:W3CDTF">2019-05-21T03:44:32Z</dcterms:modified>
</cp:coreProperties>
</file>